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0" r:id="rId4"/>
    <p:sldId id="281" r:id="rId5"/>
    <p:sldId id="282" r:id="rId6"/>
    <p:sldId id="277" r:id="rId7"/>
    <p:sldId id="278" r:id="rId8"/>
    <p:sldId id="279" r:id="rId9"/>
    <p:sldId id="276" r:id="rId10"/>
    <p:sldId id="273" r:id="rId11"/>
    <p:sldId id="274" r:id="rId12"/>
    <p:sldId id="275" r:id="rId13"/>
    <p:sldId id="259" r:id="rId14"/>
    <p:sldId id="260" r:id="rId15"/>
    <p:sldId id="258" r:id="rId16"/>
    <p:sldId id="262" r:id="rId17"/>
    <p:sldId id="263" r:id="rId18"/>
    <p:sldId id="264" r:id="rId19"/>
    <p:sldId id="266" r:id="rId20"/>
    <p:sldId id="267" r:id="rId21"/>
    <p:sldId id="269" r:id="rId22"/>
    <p:sldId id="270" r:id="rId23"/>
    <p:sldId id="271" r:id="rId24"/>
    <p:sldId id="272" r:id="rId25"/>
    <p:sldId id="283"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18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29.09.2021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2561456"/>
          </a:xfrm>
        </p:spPr>
        <p:txBody>
          <a:bodyPr>
            <a:normAutofit fontScale="90000"/>
          </a:bodyPr>
          <a:lstStyle/>
          <a:p>
            <a:pPr algn="ctr"/>
            <a:r>
              <a:rPr lang="ru-RU" sz="3600" b="1" dirty="0" err="1" smtClean="0">
                <a:solidFill>
                  <a:schemeClr val="bg1">
                    <a:lumMod val="95000"/>
                    <a:lumOff val="5000"/>
                  </a:schemeClr>
                </a:solidFill>
                <a:latin typeface="Times New Roman" pitchFamily="18" charset="0"/>
                <a:cs typeface="Times New Roman" pitchFamily="18" charset="0"/>
              </a:rPr>
              <a:t>Тақырып </a:t>
            </a:r>
            <a:r>
              <a:rPr lang="ru-RU" sz="3600" b="1" dirty="0" smtClean="0">
                <a:solidFill>
                  <a:schemeClr val="bg1">
                    <a:lumMod val="95000"/>
                    <a:lumOff val="5000"/>
                  </a:schemeClr>
                </a:solidFill>
                <a:latin typeface="Times New Roman" pitchFamily="18" charset="0"/>
                <a:cs typeface="Times New Roman" pitchFamily="18" charset="0"/>
              </a:rPr>
              <a:t>4</a:t>
            </a:r>
            <a:r>
              <a:rPr lang="en-US" sz="3600" b="1" dirty="0" smtClean="0">
                <a:solidFill>
                  <a:schemeClr val="bg1">
                    <a:lumMod val="95000"/>
                    <a:lumOff val="5000"/>
                  </a:schemeClr>
                </a:solidFill>
                <a:latin typeface="Times New Roman" pitchFamily="18" charset="0"/>
                <a:cs typeface="Times New Roman" pitchFamily="18" charset="0"/>
              </a:rPr>
              <a:t>. </a:t>
            </a:r>
            <a:r>
              <a:rPr lang="ru-RU" sz="3600" b="1" dirty="0" smtClean="0">
                <a:solidFill>
                  <a:schemeClr val="bg1">
                    <a:lumMod val="95000"/>
                    <a:lumOff val="5000"/>
                  </a:schemeClr>
                </a:solidFill>
                <a:latin typeface="Times New Roman" pitchFamily="18" charset="0"/>
                <a:cs typeface="Times New Roman" pitchFamily="18" charset="0"/>
              </a:rPr>
              <a:t/>
            </a:r>
            <a:br>
              <a:rPr lang="ru-RU" sz="3600" b="1" dirty="0" smtClean="0">
                <a:solidFill>
                  <a:schemeClr val="bg1">
                    <a:lumMod val="95000"/>
                    <a:lumOff val="5000"/>
                  </a:schemeClr>
                </a:solidFill>
                <a:latin typeface="Times New Roman" pitchFamily="18" charset="0"/>
                <a:cs typeface="Times New Roman" pitchFamily="18" charset="0"/>
              </a:rPr>
            </a:br>
            <a:r>
              <a:rPr lang="ru-RU" sz="3600" dirty="0" err="1" smtClean="0">
                <a:solidFill>
                  <a:schemeClr val="bg1">
                    <a:lumMod val="95000"/>
                    <a:lumOff val="5000"/>
                  </a:schemeClr>
                </a:solidFill>
                <a:latin typeface="Times New Roman" pitchFamily="18" charset="0"/>
                <a:cs typeface="Times New Roman" pitchFamily="18" charset="0"/>
              </a:rPr>
              <a:t>Қаржылық институттардың салықтық арақатынасы</a:t>
            </a:r>
            <a:r>
              <a:rPr lang="en-US" sz="3600" dirty="0" smtClean="0">
                <a:solidFill>
                  <a:schemeClr val="bg1">
                    <a:lumMod val="95000"/>
                    <a:lumOff val="5000"/>
                  </a:schemeClr>
                </a:solidFill>
                <a:latin typeface="Times New Roman" pitchFamily="18" charset="0"/>
                <a:cs typeface="Times New Roman" pitchFamily="18" charset="0"/>
              </a:rPr>
              <a:t>: </a:t>
            </a:r>
            <a:r>
              <a:rPr lang="ru-RU" sz="3600" dirty="0" err="1" smtClean="0">
                <a:solidFill>
                  <a:schemeClr val="bg1">
                    <a:lumMod val="95000"/>
                    <a:lumOff val="5000"/>
                  </a:schemeClr>
                </a:solidFill>
                <a:latin typeface="Times New Roman" pitchFamily="18" charset="0"/>
                <a:cs typeface="Times New Roman" pitchFamily="18" charset="0"/>
              </a:rPr>
              <a:t>сақтандыру ұйымдары</a:t>
            </a:r>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199856"/>
          </a:xfrm>
        </p:spPr>
        <p:txBody>
          <a:bodyPr>
            <a:normAutofit/>
          </a:bodyPr>
          <a:lstStyle/>
          <a:p>
            <a:pPr algn="just"/>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Сақтанушылар </a:t>
            </a:r>
            <a:r>
              <a:rPr lang="ru-RU" dirty="0" smtClean="0">
                <a:solidFill>
                  <a:schemeClr val="bg1"/>
                </a:solidFill>
                <a:latin typeface="Times New Roman" pitchFamily="18" charset="0"/>
                <a:cs typeface="Times New Roman" pitchFamily="18" charset="0"/>
              </a:rPr>
              <a:t>мен </a:t>
            </a:r>
            <a:r>
              <a:rPr lang="ru-RU" dirty="0" err="1" smtClean="0">
                <a:solidFill>
                  <a:schemeClr val="bg1"/>
                </a:solidFill>
                <a:latin typeface="Times New Roman" pitchFamily="18" charset="0"/>
                <a:cs typeface="Times New Roman" pitchFamily="18" charset="0"/>
              </a:rPr>
              <a:t>қайта сақтанушылардан салық кезеңі ішінде</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a:t>
            </a:r>
            <a:r>
              <a:rPr lang="ru-RU" dirty="0" smtClean="0">
                <a:solidFill>
                  <a:schemeClr val="bg1"/>
                </a:solidFill>
                <a:latin typeface="Times New Roman" pitchFamily="18" charset="0"/>
                <a:cs typeface="Times New Roman" pitchFamily="18" charset="0"/>
              </a:rPr>
              <a:t>(</a:t>
            </a:r>
            <a:r>
              <a:rPr lang="ru-RU" dirty="0" err="1" smtClean="0">
                <a:solidFill>
                  <a:schemeClr val="bg1"/>
                </a:solidFill>
                <a:latin typeface="Times New Roman" pitchFamily="18" charset="0"/>
                <a:cs typeface="Times New Roman" pitchFamily="18" charset="0"/>
              </a:rPr>
              <a:t>қайта сақтандыру</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шарттары</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бойынша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алуға жатқызылған </a:t>
            </a:r>
            <a:r>
              <a:rPr lang="ru-RU" dirty="0" smtClean="0">
                <a:solidFill>
                  <a:schemeClr val="bg1"/>
                </a:solidFill>
                <a:latin typeface="Times New Roman" pitchFamily="18" charset="0"/>
                <a:cs typeface="Times New Roman" pitchFamily="18" charset="0"/>
              </a:rPr>
              <a:t>(</a:t>
            </a:r>
            <a:r>
              <a:rPr lang="ru-RU" dirty="0" err="1" smtClean="0">
                <a:solidFill>
                  <a:schemeClr val="bg1"/>
                </a:solidFill>
                <a:latin typeface="Times New Roman" pitchFamily="18" charset="0"/>
                <a:cs typeface="Times New Roman" pitchFamily="18" charset="0"/>
              </a:rPr>
              <a:t>алынған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сыйақыларының қайта сақтандыру шарты</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бойынша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төленген сақтандыру сыйақыларына азайтылған сомасы</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түріндегі табысы</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a:t>
            </a:r>
            <a:r>
              <a:rPr lang="ru-RU" dirty="0" smtClean="0">
                <a:solidFill>
                  <a:schemeClr val="bg1"/>
                </a:solidFill>
                <a:latin typeface="Times New Roman" pitchFamily="18" charset="0"/>
                <a:cs typeface="Times New Roman" pitchFamily="18" charset="0"/>
              </a:rPr>
              <a:t>(</a:t>
            </a:r>
            <a:r>
              <a:rPr lang="ru-RU" dirty="0" err="1" smtClean="0">
                <a:solidFill>
                  <a:schemeClr val="bg1"/>
                </a:solidFill>
                <a:latin typeface="Times New Roman" pitchFamily="18" charset="0"/>
                <a:cs typeface="Times New Roman" pitchFamily="18" charset="0"/>
              </a:rPr>
              <a:t>қайта сақтандыру</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ұйымдарына олардың сақтандыру және қайта сақтандыру қызметін жүзеге асыратын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бөлігінде </a:t>
            </a:r>
            <a:r>
              <a:rPr lang="ru-RU" b="1" dirty="0" err="1" smtClean="0">
                <a:solidFill>
                  <a:srgbClr val="C00000"/>
                </a:solidFill>
                <a:latin typeface="Times New Roman" pitchFamily="18" charset="0"/>
                <a:cs typeface="Times New Roman" pitchFamily="18" charset="0"/>
              </a:rPr>
              <a:t>корпорациялық табыс</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салығын </a:t>
            </a:r>
            <a:r>
              <a:rPr lang="ru-RU" b="1" dirty="0" smtClean="0">
                <a:solidFill>
                  <a:srgbClr val="C00000"/>
                </a:solidFill>
                <a:latin typeface="Times New Roman" pitchFamily="18" charset="0"/>
                <a:cs typeface="Times New Roman" pitchFamily="18" charset="0"/>
              </a:rPr>
              <a:t>салу </a:t>
            </a:r>
            <a:r>
              <a:rPr lang="ru-RU" b="1" dirty="0" err="1" smtClean="0">
                <a:solidFill>
                  <a:srgbClr val="C00000"/>
                </a:solidFill>
                <a:latin typeface="Times New Roman" pitchFamily="18" charset="0"/>
                <a:cs typeface="Times New Roman" pitchFamily="18" charset="0"/>
              </a:rPr>
              <a:t>объектісі</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болып</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табылады</a:t>
            </a:r>
            <a:r>
              <a:rPr lang="ru-RU" b="1" dirty="0" smtClean="0">
                <a:solidFill>
                  <a:srgbClr val="C00000"/>
                </a:solidFill>
                <a:latin typeface="Times New Roman" pitchFamily="18" charset="0"/>
                <a:cs typeface="Times New Roman" pitchFamily="18" charset="0"/>
              </a:rPr>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1008112"/>
          </a:xfrm>
        </p:spPr>
        <p:txBody>
          <a:bodyPr>
            <a:normAutofit fontScale="90000"/>
          </a:bodyPr>
          <a:lstStyle/>
          <a:p>
            <a:pPr algn="ctr"/>
            <a:r>
              <a:rPr lang="ru-RU" sz="3100" b="1" dirty="0" err="1" smtClean="0">
                <a:solidFill>
                  <a:schemeClr val="bg1"/>
                </a:solidFill>
                <a:latin typeface="Times New Roman" pitchFamily="18" charset="0"/>
                <a:cs typeface="Times New Roman" pitchFamily="18" charset="0"/>
              </a:rPr>
              <a:t>Сақтандыру қызметінің мынадай</a:t>
            </a:r>
            <a:r>
              <a:rPr lang="ru-RU" sz="3100" b="1" dirty="0" smtClean="0">
                <a:solidFill>
                  <a:schemeClr val="bg1"/>
                </a:solidFill>
                <a:latin typeface="Times New Roman" pitchFamily="18" charset="0"/>
                <a:cs typeface="Times New Roman" pitchFamily="18" charset="0"/>
              </a:rPr>
              <a:t> </a:t>
            </a:r>
            <a:r>
              <a:rPr lang="ru-RU" sz="3100" b="1" dirty="0" err="1" smtClean="0">
                <a:solidFill>
                  <a:schemeClr val="bg1"/>
                </a:solidFill>
                <a:latin typeface="Times New Roman" pitchFamily="18" charset="0"/>
                <a:cs typeface="Times New Roman" pitchFamily="18" charset="0"/>
              </a:rPr>
              <a:t>кіріс</a:t>
            </a:r>
            <a:r>
              <a:rPr lang="ru-RU" sz="3100" b="1" dirty="0" smtClean="0">
                <a:solidFill>
                  <a:schemeClr val="bg1"/>
                </a:solidFill>
                <a:latin typeface="Times New Roman" pitchFamily="18" charset="0"/>
                <a:cs typeface="Times New Roman" pitchFamily="18" charset="0"/>
              </a:rPr>
              <a:t> </a:t>
            </a:r>
            <a:r>
              <a:rPr lang="ru-RU" sz="3100" b="1" dirty="0" err="1" smtClean="0">
                <a:solidFill>
                  <a:schemeClr val="bg1"/>
                </a:solidFill>
                <a:latin typeface="Times New Roman" pitchFamily="18" charset="0"/>
                <a:cs typeface="Times New Roman" pitchFamily="18" charset="0"/>
              </a:rPr>
              <a:t>түрлері, сақтандыру (қайта сақтандыру</a:t>
            </a:r>
            <a:r>
              <a:rPr lang="ru-RU" sz="3100" b="1" dirty="0" smtClean="0">
                <a:solidFill>
                  <a:schemeClr val="bg1"/>
                </a:solidFill>
                <a:latin typeface="Times New Roman" pitchFamily="18" charset="0"/>
                <a:cs typeface="Times New Roman" pitchFamily="18" charset="0"/>
              </a:rPr>
              <a:t>) </a:t>
            </a:r>
            <a:r>
              <a:rPr lang="ru-RU" sz="3100" b="1" dirty="0" err="1" smtClean="0">
                <a:solidFill>
                  <a:schemeClr val="bg1"/>
                </a:solidFill>
                <a:latin typeface="Times New Roman" pitchFamily="18" charset="0"/>
                <a:cs typeface="Times New Roman" pitchFamily="18" charset="0"/>
              </a:rPr>
              <a:t>ұйымының салық </a:t>
            </a:r>
            <a:r>
              <a:rPr lang="ru-RU" sz="3100" b="1" dirty="0" smtClean="0">
                <a:solidFill>
                  <a:schemeClr val="bg1"/>
                </a:solidFill>
                <a:latin typeface="Times New Roman" pitchFamily="18" charset="0"/>
                <a:cs typeface="Times New Roman" pitchFamily="18" charset="0"/>
              </a:rPr>
              <a:t>салу </a:t>
            </a:r>
            <a:r>
              <a:rPr lang="ru-RU" sz="3100" b="1" dirty="0" err="1" smtClean="0">
                <a:solidFill>
                  <a:schemeClr val="bg1"/>
                </a:solidFill>
                <a:latin typeface="Times New Roman" pitchFamily="18" charset="0"/>
                <a:cs typeface="Times New Roman" pitchFamily="18" charset="0"/>
              </a:rPr>
              <a:t>объектісі</a:t>
            </a:r>
            <a:r>
              <a:rPr lang="ru-RU" sz="3100" b="1" dirty="0" smtClean="0">
                <a:solidFill>
                  <a:schemeClr val="bg1"/>
                </a:solidFill>
                <a:latin typeface="Times New Roman" pitchFamily="18" charset="0"/>
                <a:cs typeface="Times New Roman" pitchFamily="18" charset="0"/>
              </a:rPr>
              <a:t> </a:t>
            </a:r>
            <a:r>
              <a:rPr lang="ru-RU" sz="3100" b="1" dirty="0" err="1" smtClean="0">
                <a:solidFill>
                  <a:schemeClr val="bg1"/>
                </a:solidFill>
                <a:latin typeface="Times New Roman" pitchFamily="18" charset="0"/>
                <a:cs typeface="Times New Roman" pitchFamily="18" charset="0"/>
              </a:rPr>
              <a:t>болып</a:t>
            </a:r>
            <a:r>
              <a:rPr lang="ru-RU" sz="3100" b="1" dirty="0" smtClean="0">
                <a:solidFill>
                  <a:schemeClr val="bg1"/>
                </a:solidFill>
                <a:latin typeface="Times New Roman" pitchFamily="18" charset="0"/>
                <a:cs typeface="Times New Roman" pitchFamily="18" charset="0"/>
              </a:rPr>
              <a:t> </a:t>
            </a:r>
            <a:r>
              <a:rPr lang="ru-RU" sz="3100" b="1" dirty="0" err="1" smtClean="0">
                <a:solidFill>
                  <a:schemeClr val="bg1"/>
                </a:solidFill>
                <a:latin typeface="Times New Roman" pitchFamily="18" charset="0"/>
                <a:cs typeface="Times New Roman" pitchFamily="18" charset="0"/>
              </a:rPr>
              <a:t>табылмайды</a:t>
            </a:r>
            <a:r>
              <a:rPr lang="ru-RU" sz="3100" b="1" dirty="0" smtClean="0">
                <a:solidFill>
                  <a:schemeClr val="bg1"/>
                </a:solidFill>
                <a:latin typeface="Times New Roman" pitchFamily="18" charset="0"/>
                <a:cs typeface="Times New Roman" pitchFamily="18" charset="0"/>
              </a:rPr>
              <a:t>:</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sz="2400" dirty="0" smtClean="0">
                <a:solidFill>
                  <a:schemeClr val="bg1"/>
                </a:solidFill>
                <a:latin typeface="Times New Roman" pitchFamily="18" charset="0"/>
                <a:cs typeface="Times New Roman" pitchFamily="18" charset="0"/>
              </a:rPr>
              <a:t>1) </a:t>
            </a:r>
            <a:r>
              <a:rPr lang="ru-RU" sz="2400" dirty="0" err="1" smtClean="0">
                <a:solidFill>
                  <a:schemeClr val="bg1"/>
                </a:solidFill>
                <a:latin typeface="Times New Roman" pitchFamily="18" charset="0"/>
                <a:cs typeface="Times New Roman" pitchFamily="18" charset="0"/>
              </a:rPr>
              <a:t>қайта сақтандыру шарттары</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бойынша</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алуға жататын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алынған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комиссиялық сыйақылар</a:t>
            </a:r>
            <a:r>
              <a:rPr lang="ru-RU" sz="2400" dirty="0" smtClean="0">
                <a:solidFill>
                  <a:schemeClr val="bg1"/>
                </a:solidFill>
                <a:latin typeface="Times New Roman" pitchFamily="18" charset="0"/>
                <a:cs typeface="Times New Roman" pitchFamily="18" charset="0"/>
              </a:rPr>
              <a:t>;</a:t>
            </a:r>
          </a:p>
          <a:p>
            <a:pPr algn="just"/>
            <a:r>
              <a:rPr lang="ru-RU" sz="2400" dirty="0" smtClean="0">
                <a:solidFill>
                  <a:schemeClr val="bg1"/>
                </a:solidFill>
                <a:latin typeface="Times New Roman" pitchFamily="18" charset="0"/>
                <a:cs typeface="Times New Roman" pitchFamily="18" charset="0"/>
              </a:rPr>
              <a:t>2) </a:t>
            </a:r>
            <a:r>
              <a:rPr lang="ru-RU" sz="2400" dirty="0" err="1" smtClean="0">
                <a:solidFill>
                  <a:schemeClr val="bg1"/>
                </a:solidFill>
                <a:latin typeface="Times New Roman" pitchFamily="18" charset="0"/>
                <a:cs typeface="Times New Roman" pitchFamily="18" charset="0"/>
              </a:rPr>
              <a:t>инвестициялық</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кірістер</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сондай-ақ</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сақтандыру</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қайта сақтандыру</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ұйымының активтерін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депозиттерге</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бағалы қағаздар </a:t>
            </a:r>
            <a:r>
              <a:rPr lang="ru-RU" sz="2400" dirty="0" smtClean="0">
                <a:solidFill>
                  <a:schemeClr val="bg1"/>
                </a:solidFill>
                <a:latin typeface="Times New Roman" pitchFamily="18" charset="0"/>
                <a:cs typeface="Times New Roman" pitchFamily="18" charset="0"/>
              </a:rPr>
              <a:t>мен </a:t>
            </a:r>
            <a:r>
              <a:rPr lang="ru-RU" sz="2400" dirty="0" err="1" smtClean="0">
                <a:solidFill>
                  <a:schemeClr val="bg1"/>
                </a:solidFill>
                <a:latin typeface="Times New Roman" pitchFamily="18" charset="0"/>
                <a:cs typeface="Times New Roman" pitchFamily="18" charset="0"/>
              </a:rPr>
              <a:t>басқа </a:t>
            </a:r>
            <a:r>
              <a:rPr lang="ru-RU" sz="2400" dirty="0" smtClean="0">
                <a:solidFill>
                  <a:schemeClr val="bg1"/>
                </a:solidFill>
                <a:latin typeface="Times New Roman" pitchFamily="18" charset="0"/>
                <a:cs typeface="Times New Roman" pitchFamily="18" charset="0"/>
              </a:rPr>
              <a:t>да </a:t>
            </a:r>
            <a:r>
              <a:rPr lang="ru-RU" sz="2400" dirty="0" err="1" smtClean="0">
                <a:solidFill>
                  <a:schemeClr val="bg1"/>
                </a:solidFill>
                <a:latin typeface="Times New Roman" pitchFamily="18" charset="0"/>
                <a:cs typeface="Times New Roman" pitchFamily="18" charset="0"/>
              </a:rPr>
              <a:t>қаржы құралдарына орналастырудан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алуға жататын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алынған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бағам айырмасы</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жөніндегі кірістер</a:t>
            </a:r>
            <a:r>
              <a:rPr lang="ru-RU" sz="2400" dirty="0" smtClean="0">
                <a:solidFill>
                  <a:schemeClr val="bg1"/>
                </a:solidFill>
                <a:latin typeface="Times New Roman" pitchFamily="18" charset="0"/>
                <a:cs typeface="Times New Roman" pitchFamily="18" charset="0"/>
              </a:rPr>
              <a:t>;</a:t>
            </a:r>
          </a:p>
          <a:p>
            <a:pPr algn="just"/>
            <a:r>
              <a:rPr lang="ru-RU" sz="2400" dirty="0" smtClean="0">
                <a:solidFill>
                  <a:schemeClr val="bg1"/>
                </a:solidFill>
                <a:latin typeface="Times New Roman" pitchFamily="18" charset="0"/>
                <a:cs typeface="Times New Roman" pitchFamily="18" charset="0"/>
              </a:rPr>
              <a:t>3) </a:t>
            </a:r>
            <a:r>
              <a:rPr lang="ru-RU" sz="2400" dirty="0" err="1" smtClean="0">
                <a:solidFill>
                  <a:schemeClr val="bg1"/>
                </a:solidFill>
                <a:latin typeface="Times New Roman" pitchFamily="18" charset="0"/>
                <a:cs typeface="Times New Roman" pitchFamily="18" charset="0"/>
              </a:rPr>
              <a:t>сақтандыру </a:t>
            </a:r>
            <a:r>
              <a:rPr lang="ru-RU" sz="2400" dirty="0" smtClean="0">
                <a:solidFill>
                  <a:schemeClr val="bg1"/>
                </a:solidFill>
                <a:latin typeface="Times New Roman" pitchFamily="18" charset="0"/>
                <a:cs typeface="Times New Roman" pitchFamily="18" charset="0"/>
              </a:rPr>
              <a:t>(</a:t>
            </a:r>
            <a:r>
              <a:rPr lang="ru-RU" sz="2400" dirty="0" err="1" smtClean="0">
                <a:solidFill>
                  <a:schemeClr val="bg1"/>
                </a:solidFill>
                <a:latin typeface="Times New Roman" pitchFamily="18" charset="0"/>
                <a:cs typeface="Times New Roman" pitchFamily="18" charset="0"/>
              </a:rPr>
              <a:t>қайта сақтандыру</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шартына</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байланысты</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дебиторлық және кредиторлық берешектерді</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қайта бағалау жөніндегі бағам айырмасы</a:t>
            </a:r>
            <a:r>
              <a:rPr lang="ru-RU" sz="2400" dirty="0" smtClean="0">
                <a:solidFill>
                  <a:schemeClr val="bg1"/>
                </a:solidFill>
                <a:latin typeface="Times New Roman" pitchFamily="18" charset="0"/>
                <a:cs typeface="Times New Roman" pitchFamily="18" charset="0"/>
              </a:rPr>
              <a:t>;</a:t>
            </a:r>
          </a:p>
          <a:p>
            <a:pPr algn="just"/>
            <a:r>
              <a:rPr lang="ru-RU" sz="2400" dirty="0" smtClean="0">
                <a:solidFill>
                  <a:schemeClr val="bg1"/>
                </a:solidFill>
                <a:latin typeface="Times New Roman" pitchFamily="18" charset="0"/>
                <a:cs typeface="Times New Roman" pitchFamily="18" charset="0"/>
              </a:rPr>
              <a:t>4) </a:t>
            </a:r>
            <a:r>
              <a:rPr lang="ru-RU" sz="2400" dirty="0" err="1" smtClean="0">
                <a:solidFill>
                  <a:schemeClr val="bg1"/>
                </a:solidFill>
                <a:latin typeface="Times New Roman" pitchFamily="18" charset="0"/>
                <a:cs typeface="Times New Roman" pitchFamily="18" charset="0"/>
              </a:rPr>
              <a:t>қайта сақтандыру шартына</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сәйкес сақтандыру жағдайын реттеу</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жөніндегі сақтандыру төлемдері </a:t>
            </a:r>
            <a:r>
              <a:rPr lang="ru-RU" sz="2400" dirty="0" smtClean="0">
                <a:solidFill>
                  <a:schemeClr val="bg1"/>
                </a:solidFill>
                <a:latin typeface="Times New Roman" pitchFamily="18" charset="0"/>
                <a:cs typeface="Times New Roman" pitchFamily="18" charset="0"/>
              </a:rPr>
              <a:t>мен </a:t>
            </a:r>
            <a:r>
              <a:rPr lang="ru-RU" sz="2400" dirty="0" err="1" smtClean="0">
                <a:solidFill>
                  <a:schemeClr val="bg1"/>
                </a:solidFill>
                <a:latin typeface="Times New Roman" pitchFamily="18" charset="0"/>
                <a:cs typeface="Times New Roman" pitchFamily="18" charset="0"/>
              </a:rPr>
              <a:t>шығыстарындағы қайта сақтандырушының үлесі</a:t>
            </a:r>
            <a:r>
              <a:rPr lang="ru-RU" sz="2400" dirty="0" smtClean="0">
                <a:solidFill>
                  <a:schemeClr val="bg1"/>
                </a:solidFill>
                <a:latin typeface="Times New Roman" pitchFamily="18" charset="0"/>
                <a:cs typeface="Times New Roman" pitchFamily="18" charset="0"/>
              </a:rPr>
              <a:t>;</a:t>
            </a:r>
          </a:p>
          <a:p>
            <a:pPr algn="just"/>
            <a:r>
              <a:rPr lang="ru-RU" sz="2400" dirty="0" smtClean="0">
                <a:solidFill>
                  <a:schemeClr val="bg1"/>
                </a:solidFill>
                <a:latin typeface="Times New Roman" pitchFamily="18" charset="0"/>
                <a:cs typeface="Times New Roman" pitchFamily="18" charset="0"/>
              </a:rPr>
              <a:t>5) </a:t>
            </a:r>
            <a:r>
              <a:rPr lang="ru-RU" sz="2400" dirty="0" err="1" smtClean="0">
                <a:solidFill>
                  <a:schemeClr val="bg1"/>
                </a:solidFill>
                <a:latin typeface="Times New Roman" pitchFamily="18" charset="0"/>
                <a:cs typeface="Times New Roman" pitchFamily="18" charset="0"/>
              </a:rPr>
              <a:t>сақтандыру</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қайта</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сақтандыру</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шарттары</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бойынша</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үшінші</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тұлғалардан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тәртібімен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қойылатын</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талаптар</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бойынша</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кірістер</a:t>
            </a:r>
            <a:r>
              <a:rPr lang="ru-RU" sz="2400" dirty="0" smtClean="0">
                <a:solidFill>
                  <a:schemeClr val="bg1"/>
                </a:solidFill>
                <a:latin typeface="Times New Roman" pitchFamily="18" charset="0"/>
                <a:cs typeface="Times New Roman" pitchFamily="18" charset="0"/>
              </a:rPr>
              <a:t>;</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229600" cy="5343872"/>
          </a:xfrm>
        </p:spPr>
        <p:txBody>
          <a:bodyPr>
            <a:normAutofit fontScale="92500" lnSpcReduction="20000"/>
          </a:bodyPr>
          <a:lstStyle/>
          <a:p>
            <a:pPr algn="just"/>
            <a:r>
              <a:rPr lang="ru-RU" dirty="0" smtClean="0">
                <a:solidFill>
                  <a:schemeClr val="bg1"/>
                </a:solidFill>
                <a:latin typeface="Times New Roman" pitchFamily="18" charset="0"/>
                <a:cs typeface="Times New Roman" pitchFamily="18" charset="0"/>
              </a:rPr>
              <a:t>6) </a:t>
            </a:r>
            <a:r>
              <a:rPr lang="ru-RU" dirty="0" err="1" smtClean="0">
                <a:solidFill>
                  <a:schemeClr val="bg1"/>
                </a:solidFill>
                <a:latin typeface="Times New Roman" pitchFamily="18" charset="0"/>
                <a:cs typeface="Times New Roman" pitchFamily="18" charset="0"/>
              </a:rPr>
              <a:t>Қазақстан Республикасының салық зандарына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сәйкес шегерімдерге</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жатқызылған сақтандыру резервтеріне</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аударымдар</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сомаларын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қоспағанда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салық кезеңі ішіндегі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резервтерінің мөлшерін азайту</a:t>
            </a:r>
            <a:r>
              <a:rPr lang="ru-RU" dirty="0" smtClean="0">
                <a:solidFill>
                  <a:schemeClr val="bg1"/>
                </a:solidFill>
                <a:latin typeface="Times New Roman" pitchFamily="18" charset="0"/>
                <a:cs typeface="Times New Roman" pitchFamily="18" charset="0"/>
              </a:rPr>
              <a:t>;</a:t>
            </a:r>
          </a:p>
          <a:p>
            <a:pPr algn="just"/>
            <a:r>
              <a:rPr lang="ru-RU" dirty="0" smtClean="0">
                <a:solidFill>
                  <a:schemeClr val="bg1"/>
                </a:solidFill>
                <a:latin typeface="Times New Roman" pitchFamily="18" charset="0"/>
                <a:cs typeface="Times New Roman" pitchFamily="18" charset="0"/>
              </a:rPr>
              <a:t>7)  </a:t>
            </a:r>
            <a:r>
              <a:rPr lang="ru-RU" dirty="0" err="1" smtClean="0">
                <a:solidFill>
                  <a:schemeClr val="bg1"/>
                </a:solidFill>
                <a:latin typeface="Times New Roman" pitchFamily="18" charset="0"/>
                <a:cs typeface="Times New Roman" pitchFamily="18" charset="0"/>
              </a:rPr>
              <a:t>жинақтаушы сақтандыру шарттары</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бойынша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сақтанушларға берілген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заемдар</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бойынша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кірістер</a:t>
            </a:r>
            <a:r>
              <a:rPr lang="ru-RU" dirty="0" smtClean="0">
                <a:solidFill>
                  <a:schemeClr val="bg1"/>
                </a:solidFill>
                <a:latin typeface="Times New Roman" pitchFamily="18" charset="0"/>
                <a:cs typeface="Times New Roman" pitchFamily="18" charset="0"/>
              </a:rPr>
              <a:t>;</a:t>
            </a:r>
          </a:p>
          <a:p>
            <a:pPr algn="just"/>
            <a:r>
              <a:rPr lang="ru-RU" dirty="0" smtClean="0">
                <a:solidFill>
                  <a:schemeClr val="bg1"/>
                </a:solidFill>
                <a:latin typeface="Times New Roman" pitchFamily="18" charset="0"/>
                <a:cs typeface="Times New Roman" pitchFamily="18" charset="0"/>
              </a:rPr>
              <a:t>8) </a:t>
            </a:r>
            <a:r>
              <a:rPr lang="ru-RU" dirty="0" err="1" smtClean="0">
                <a:solidFill>
                  <a:schemeClr val="bg1"/>
                </a:solidFill>
                <a:latin typeface="Times New Roman" pitchFamily="18" charset="0"/>
                <a:cs typeface="Times New Roman" pitchFamily="18" charset="0"/>
              </a:rPr>
              <a:t>Қазақстан Республикасының салық зандарына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сәйкес шегерімге</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жатқызылған күмәнді міндеттемелерді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қоспағанда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қызметінен күмәнді міндеттемелер</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бойынша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алынатын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кірістер</a:t>
            </a:r>
            <a:r>
              <a:rPr lang="ru-RU" dirty="0" smtClean="0">
                <a:solidFill>
                  <a:schemeClr val="bg1"/>
                </a:solidFill>
                <a:latin typeface="Times New Roman" pitchFamily="18" charset="0"/>
                <a:cs typeface="Times New Roman" pitchFamily="18" charset="0"/>
              </a:rPr>
              <a:t>;</a:t>
            </a:r>
          </a:p>
          <a:p>
            <a:pPr algn="just"/>
            <a:r>
              <a:rPr lang="ru-RU" dirty="0" smtClean="0">
                <a:solidFill>
                  <a:schemeClr val="bg1"/>
                </a:solidFill>
                <a:latin typeface="Times New Roman" pitchFamily="18" charset="0"/>
                <a:cs typeface="Times New Roman" pitchFamily="18" charset="0"/>
              </a:rPr>
              <a:t>9)  </a:t>
            </a:r>
            <a:r>
              <a:rPr lang="ru-RU" dirty="0" err="1" smtClean="0">
                <a:solidFill>
                  <a:schemeClr val="bg1"/>
                </a:solidFill>
                <a:latin typeface="Times New Roman" pitchFamily="18" charset="0"/>
                <a:cs typeface="Times New Roman" pitchFamily="18" charset="0"/>
              </a:rPr>
              <a:t>сақтандыру төлемдеріне кепілдік</a:t>
            </a:r>
            <a:r>
              <a:rPr lang="ru-RU" dirty="0" smtClean="0">
                <a:solidFill>
                  <a:schemeClr val="bg1"/>
                </a:solidFill>
                <a:latin typeface="Times New Roman" pitchFamily="18" charset="0"/>
                <a:cs typeface="Times New Roman" pitchFamily="18" charset="0"/>
              </a:rPr>
              <a:t> беру </a:t>
            </a:r>
            <a:r>
              <a:rPr lang="ru-RU" dirty="0" err="1" smtClean="0">
                <a:solidFill>
                  <a:schemeClr val="bg1"/>
                </a:solidFill>
                <a:latin typeface="Times New Roman" pitchFamily="18" charset="0"/>
                <a:cs typeface="Times New Roman" pitchFamily="18" charset="0"/>
              </a:rPr>
              <a:t>қоры мәжбүрлеп таратылатын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ұйымының сақтанушысымен жасалған міндетті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шарты</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бойынша</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сыйлықақыларын төлеу үшін сақтандыру төлемдеріне кепілдік</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беру</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жүйесіне қатысушы болып</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табылатын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сақтандыру ұйымдарына беретін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өтемақы төлемдері</a:t>
            </a:r>
            <a:r>
              <a:rPr lang="ru-RU" dirty="0" smtClean="0">
                <a:solidFill>
                  <a:schemeClr val="bg1"/>
                </a:solidFill>
                <a:latin typeface="Times New Roman" pitchFamily="18" charset="0"/>
                <a:cs typeface="Times New Roman" pitchFamily="18" charset="0"/>
              </a:rPr>
              <a:t>.</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055840"/>
          </a:xfrm>
        </p:spPr>
        <p:txBody>
          <a:bodyPr/>
          <a:lstStyle/>
          <a:p>
            <a:pPr algn="just"/>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нарығындағы салық </a:t>
            </a:r>
            <a:r>
              <a:rPr lang="ru-RU" dirty="0" smtClean="0">
                <a:solidFill>
                  <a:schemeClr val="bg1">
                    <a:lumMod val="95000"/>
                    <a:lumOff val="5000"/>
                  </a:schemeClr>
                </a:solidFill>
                <a:latin typeface="Times New Roman" pitchFamily="18" charset="0"/>
                <a:cs typeface="Times New Roman" pitchFamily="18" charset="0"/>
              </a:rPr>
              <a:t>салу</a:t>
            </a:r>
            <a:r>
              <a:rPr lang="en-US"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 </a:t>
            </a:r>
            <a:r>
              <a:rPr lang="ru-RU" dirty="0" smtClean="0">
                <a:solidFill>
                  <a:schemeClr val="bg1">
                    <a:lumMod val="95000"/>
                    <a:lumOff val="5000"/>
                  </a:schemeClr>
                </a:solidFill>
                <a:latin typeface="Times New Roman" pitchFamily="18" charset="0"/>
                <a:cs typeface="Times New Roman" pitchFamily="18" charset="0"/>
              </a:rPr>
              <a:t>ж</a:t>
            </a:r>
            <a:r>
              <a:rPr lang="en-US" dirty="0" smtClean="0">
                <a:solidFill>
                  <a:schemeClr val="bg1">
                    <a:lumMod val="95000"/>
                    <a:lumOff val="5000"/>
                  </a:schemeClr>
                </a:solidFill>
                <a:latin typeface="Times New Roman" pitchFamily="18" charset="0"/>
                <a:cs typeface="Times New Roman" pitchFamily="18" charset="0"/>
              </a:rPr>
              <a:t>ə</a:t>
            </a:r>
            <a:r>
              <a:rPr lang="ru-RU" dirty="0" smtClean="0">
                <a:solidFill>
                  <a:schemeClr val="bg1">
                    <a:lumMod val="95000"/>
                    <a:lumOff val="5000"/>
                  </a:schemeClr>
                </a:solidFill>
                <a:latin typeface="Times New Roman" pitchFamily="18" charset="0"/>
                <a:cs typeface="Times New Roman" pitchFamily="18" charset="0"/>
              </a:rPr>
              <a:t>не </a:t>
            </a:r>
            <a:r>
              <a:rPr lang="ru-RU" dirty="0" err="1" smtClean="0">
                <a:solidFill>
                  <a:schemeClr val="bg1">
                    <a:lumMod val="95000"/>
                    <a:lumOff val="5000"/>
                  </a:schemeClr>
                </a:solidFill>
                <a:latin typeface="Times New Roman" pitchFamily="18" charset="0"/>
                <a:cs typeface="Times New Roman" pitchFamily="18" charset="0"/>
              </a:rPr>
              <a:t>бюджетке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төленетін басқа </a:t>
            </a:r>
            <a:r>
              <a:rPr lang="ru-RU" dirty="0" smtClean="0">
                <a:solidFill>
                  <a:schemeClr val="bg1">
                    <a:lumMod val="95000"/>
                    <a:lumOff val="5000"/>
                  </a:schemeClr>
                </a:solidFill>
                <a:latin typeface="Times New Roman" pitchFamily="18" charset="0"/>
                <a:cs typeface="Times New Roman" pitchFamily="18" charset="0"/>
              </a:rPr>
              <a:t>да </a:t>
            </a:r>
            <a:r>
              <a:rPr lang="ru-RU" dirty="0" err="1" smtClean="0">
                <a:solidFill>
                  <a:schemeClr val="bg1">
                    <a:lumMod val="95000"/>
                    <a:lumOff val="5000"/>
                  </a:schemeClr>
                </a:solidFill>
                <a:latin typeface="Times New Roman" pitchFamily="18" charset="0"/>
                <a:cs typeface="Times New Roman" pitchFamily="18" charset="0"/>
              </a:rPr>
              <a:t>міндетті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төлемдер туралы</a:t>
            </a:r>
            <a:r>
              <a:rPr lang="en-US"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 кодексі</a:t>
            </a:r>
            <a:r>
              <a:rPr lang="en-US"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Қазақстан Республикасының Кодексіне</a:t>
            </a:r>
            <a:r>
              <a:rPr lang="ru-RU" dirty="0" smtClean="0">
                <a:solidFill>
                  <a:schemeClr val="bg1">
                    <a:lumMod val="95000"/>
                    <a:lumOff val="5000"/>
                  </a:schemeClr>
                </a:solidFill>
                <a:latin typeface="Times New Roman" pitchFamily="18" charset="0"/>
                <a:cs typeface="Times New Roman" pitchFamily="18" charset="0"/>
              </a:rPr>
              <a:t> с</a:t>
            </a:r>
            <a:r>
              <a:rPr lang="en-US" dirty="0" smtClean="0">
                <a:solidFill>
                  <a:schemeClr val="bg1">
                    <a:lumMod val="95000"/>
                    <a:lumOff val="5000"/>
                  </a:schemeClr>
                </a:solidFill>
                <a:latin typeface="Times New Roman" pitchFamily="18" charset="0"/>
                <a:cs typeface="Times New Roman" pitchFamily="18" charset="0"/>
              </a:rPr>
              <a:t>ə</a:t>
            </a:r>
            <a:r>
              <a:rPr lang="ru-RU" dirty="0" err="1" smtClean="0">
                <a:solidFill>
                  <a:schemeClr val="bg1">
                    <a:lumMod val="95000"/>
                    <a:lumOff val="5000"/>
                  </a:schemeClr>
                </a:solidFill>
                <a:latin typeface="Times New Roman" pitchFamily="18" charset="0"/>
                <a:cs typeface="Times New Roman" pitchFamily="18" charset="0"/>
              </a:rPr>
              <a:t>йкес</a:t>
            </a:r>
            <a:r>
              <a:rPr lang="en-US" dirty="0" smtClean="0">
                <a:solidFill>
                  <a:schemeClr val="bg1">
                    <a:lumMod val="95000"/>
                    <a:lumOff val="5000"/>
                  </a:schemeClr>
                </a:solidFill>
                <a:latin typeface="Times New Roman" pitchFamily="18" charset="0"/>
                <a:cs typeface="Times New Roman" pitchFamily="18" charset="0"/>
              </a:rPr>
              <a:t> 2015 </a:t>
            </a:r>
            <a:r>
              <a:rPr lang="ru-RU" dirty="0" err="1" smtClean="0">
                <a:solidFill>
                  <a:schemeClr val="bg1">
                    <a:lumMod val="95000"/>
                    <a:lumOff val="5000"/>
                  </a:schemeClr>
                </a:solidFill>
                <a:latin typeface="Times New Roman" pitchFamily="18" charset="0"/>
                <a:cs typeface="Times New Roman" pitchFamily="18" charset="0"/>
              </a:rPr>
              <a:t>жылғы</a:t>
            </a:r>
            <a:r>
              <a:rPr lang="en-US" dirty="0" smtClean="0">
                <a:solidFill>
                  <a:schemeClr val="bg1">
                    <a:lumMod val="95000"/>
                    <a:lumOff val="5000"/>
                  </a:schemeClr>
                </a:solidFill>
                <a:latin typeface="Times New Roman" pitchFamily="18" charset="0"/>
                <a:cs typeface="Times New Roman" pitchFamily="18" charset="0"/>
              </a:rPr>
              <a:t> 1 </a:t>
            </a:r>
            <a:r>
              <a:rPr lang="ru-RU" dirty="0" err="1" smtClean="0">
                <a:solidFill>
                  <a:schemeClr val="bg1">
                    <a:lumMod val="95000"/>
                    <a:lumOff val="5000"/>
                  </a:schemeClr>
                </a:solidFill>
                <a:latin typeface="Times New Roman" pitchFamily="18" charset="0"/>
                <a:cs typeface="Times New Roman" pitchFamily="18" charset="0"/>
              </a:rPr>
              <a:t>қаңтардан бастап</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en-US"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қайта сақтандыру ұйымдары үшін салық салудың жалпы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режимі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енгізіледі</a:t>
            </a:r>
            <a:r>
              <a:rPr lang="en-US" dirty="0" smtClean="0">
                <a:solidFill>
                  <a:schemeClr val="bg1">
                    <a:lumMod val="95000"/>
                    <a:lumOff val="5000"/>
                  </a:schemeClr>
                </a:solidFill>
                <a:latin typeface="Times New Roman" pitchFamily="18" charset="0"/>
                <a:cs typeface="Times New Roman" pitchFamily="18" charset="0"/>
              </a:rPr>
              <a:t>. </a:t>
            </a:r>
            <a:endParaRPr lang="ru-RU" dirty="0">
              <a:solidFill>
                <a:schemeClr val="bg1">
                  <a:lumMod val="95000"/>
                  <a:lumOff val="5000"/>
                </a:schemeClr>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ru-RU" dirty="0" err="1" smtClean="0">
                <a:solidFill>
                  <a:schemeClr val="bg1">
                    <a:lumMod val="95000"/>
                    <a:lumOff val="5000"/>
                  </a:schemeClr>
                </a:solidFill>
                <a:latin typeface="Times New Roman" pitchFamily="18" charset="0"/>
                <a:cs typeface="Times New Roman" pitchFamily="18" charset="0"/>
              </a:rPr>
              <a:t>Салық салынатын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түзетулер ескерілген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жиынтық жылдық табысы</a:t>
            </a:r>
            <a:r>
              <a:rPr lang="ru-RU" dirty="0" smtClean="0">
                <a:solidFill>
                  <a:schemeClr val="bg1">
                    <a:lumMod val="95000"/>
                    <a:lumOff val="5000"/>
                  </a:schemeClr>
                </a:solidFill>
                <a:latin typeface="Times New Roman" pitchFamily="18" charset="0"/>
                <a:cs typeface="Times New Roman" pitchFamily="18" charset="0"/>
              </a:rPr>
              <a:t> мен </a:t>
            </a:r>
            <a:r>
              <a:rPr lang="ru-RU" dirty="0" err="1" smtClean="0">
                <a:solidFill>
                  <a:schemeClr val="bg1">
                    <a:lumMod val="95000"/>
                    <a:lumOff val="5000"/>
                  </a:schemeClr>
                </a:solidFill>
                <a:latin typeface="Times New Roman" pitchFamily="18" charset="0"/>
                <a:cs typeface="Times New Roman" pitchFamily="18" charset="0"/>
              </a:rPr>
              <a:t>шегерімдер</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арасындағы айырмасы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ретінде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анықталады</a:t>
            </a:r>
            <a:r>
              <a:rPr lang="en-US" dirty="0" smtClean="0">
                <a:solidFill>
                  <a:schemeClr val="bg1">
                    <a:lumMod val="95000"/>
                    <a:lumOff val="5000"/>
                  </a:schemeClr>
                </a:solidFill>
                <a:latin typeface="Times New Roman" pitchFamily="18" charset="0"/>
                <a:cs typeface="Times New Roman" pitchFamily="18" charset="0"/>
              </a:rPr>
              <a:t> (1-</a:t>
            </a:r>
            <a:r>
              <a:rPr lang="ru-RU" dirty="0" err="1" smtClean="0">
                <a:solidFill>
                  <a:schemeClr val="bg1">
                    <a:lumMod val="95000"/>
                    <a:lumOff val="5000"/>
                  </a:schemeClr>
                </a:solidFill>
                <a:latin typeface="Times New Roman" pitchFamily="18" charset="0"/>
                <a:cs typeface="Times New Roman" pitchFamily="18" charset="0"/>
              </a:rPr>
              <a:t>сурет</a:t>
            </a:r>
            <a:r>
              <a:rPr lang="en-US" dirty="0" smtClean="0">
                <a:solidFill>
                  <a:schemeClr val="bg1">
                    <a:lumMod val="95000"/>
                    <a:lumOff val="5000"/>
                  </a:schemeClr>
                </a:solidFill>
                <a:latin typeface="Times New Roman" pitchFamily="18" charset="0"/>
                <a:cs typeface="Times New Roman" pitchFamily="18" charset="0"/>
              </a:rPr>
              <a:t>)</a:t>
            </a:r>
            <a:endParaRPr lang="ru-RU" dirty="0" smtClean="0">
              <a:solidFill>
                <a:schemeClr val="bg1">
                  <a:lumMod val="95000"/>
                  <a:lumOff val="5000"/>
                </a:schemeClr>
              </a:solidFill>
              <a:latin typeface="Times New Roman" pitchFamily="18" charset="0"/>
              <a:cs typeface="Times New Roman" pitchFamily="18" charset="0"/>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srcRect l="3046" t="18251" r="1229" b="35836"/>
          <a:stretch/>
        </p:blipFill>
        <p:spPr bwMode="auto">
          <a:xfrm>
            <a:off x="827584" y="980728"/>
            <a:ext cx="7632848" cy="4536504"/>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271864"/>
          </a:xfrm>
        </p:spPr>
        <p:txBody>
          <a:bodyPr>
            <a:normAutofit/>
          </a:bodyPr>
          <a:lstStyle/>
          <a:p>
            <a:pPr algn="just"/>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(қайта 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ұйымдарының жиынтық жылдық табысына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басқа табыстармен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қатар сақтандыру (қайта 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ұйымдары сақтандыру (қайта сақтандыру шарттары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құрылған сақтандыру резервтерін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төмендетуден түсетін табыстар</a:t>
            </a:r>
            <a:r>
              <a:rPr lang="ru-RU" dirty="0" smtClean="0">
                <a:solidFill>
                  <a:schemeClr val="bg1">
                    <a:lumMod val="95000"/>
                    <a:lumOff val="5000"/>
                  </a:schemeClr>
                </a:solidFill>
                <a:latin typeface="Times New Roman" pitchFamily="18" charset="0"/>
                <a:cs typeface="Times New Roman" pitchFamily="18" charset="0"/>
              </a:rPr>
              <a:t> да </a:t>
            </a:r>
            <a:r>
              <a:rPr lang="ru-RU" dirty="0" err="1" smtClean="0">
                <a:solidFill>
                  <a:schemeClr val="bg1">
                    <a:lumMod val="95000"/>
                    <a:lumOff val="5000"/>
                  </a:schemeClr>
                </a:solidFill>
                <a:latin typeface="Times New Roman" pitchFamily="18" charset="0"/>
                <a:cs typeface="Times New Roman" pitchFamily="18" charset="0"/>
              </a:rPr>
              <a:t>кіреді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Бұл ретте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(қайта 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ұйымдарының сақтандыру (қайта 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шарттары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резервтерін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құру 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шығыстар сомасын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шегеруге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құқығы </a:t>
            </a:r>
            <a:r>
              <a:rPr lang="ru-RU" dirty="0" smtClean="0">
                <a:solidFill>
                  <a:schemeClr val="bg1">
                    <a:lumMod val="95000"/>
                    <a:lumOff val="5000"/>
                  </a:schemeClr>
                </a:solidFill>
                <a:latin typeface="Times New Roman" pitchFamily="18" charset="0"/>
                <a:cs typeface="Times New Roman" pitchFamily="18" charset="0"/>
              </a:rPr>
              <a:t>бар (85-бап).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(қайта 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ұйымдарының, олардың сақтандыру (қайта 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қызметін жүзеге асыру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бөлігіндегі салық салынатын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табысы</a:t>
            </a:r>
            <a:r>
              <a:rPr lang="ru-RU" dirty="0" smtClean="0">
                <a:solidFill>
                  <a:schemeClr val="bg1">
                    <a:lumMod val="95000"/>
                    <a:lumOff val="5000"/>
                  </a:schemeClr>
                </a:solidFill>
                <a:latin typeface="Times New Roman" pitchFamily="18" charset="0"/>
                <a:cs typeface="Times New Roman" pitchFamily="18" charset="0"/>
              </a:rPr>
              <a:t> 2015 </a:t>
            </a:r>
            <a:r>
              <a:rPr lang="ru-RU" dirty="0" err="1" smtClean="0">
                <a:solidFill>
                  <a:schemeClr val="bg1">
                    <a:lumMod val="95000"/>
                    <a:lumOff val="5000"/>
                  </a:schemeClr>
                </a:solidFill>
                <a:latin typeface="Times New Roman" pitchFamily="18" charset="0"/>
                <a:cs typeface="Times New Roman" pitchFamily="18" charset="0"/>
              </a:rPr>
              <a:t>жылғы </a:t>
            </a:r>
            <a:r>
              <a:rPr lang="ru-RU" dirty="0" smtClean="0">
                <a:solidFill>
                  <a:schemeClr val="bg1">
                    <a:lumMod val="95000"/>
                    <a:lumOff val="5000"/>
                  </a:schemeClr>
                </a:solidFill>
                <a:latin typeface="Times New Roman" pitchFamily="18" charset="0"/>
                <a:cs typeface="Times New Roman" pitchFamily="18" charset="0"/>
              </a:rPr>
              <a:t>1 </a:t>
            </a:r>
            <a:r>
              <a:rPr lang="ru-RU" dirty="0" err="1" smtClean="0">
                <a:solidFill>
                  <a:schemeClr val="bg1">
                    <a:lumMod val="95000"/>
                    <a:lumOff val="5000"/>
                  </a:schemeClr>
                </a:solidFill>
                <a:latin typeface="Times New Roman" pitchFamily="18" charset="0"/>
                <a:cs typeface="Times New Roman" pitchFamily="18" charset="0"/>
              </a:rPr>
              <a:t>қаңтардан бастап</a:t>
            </a:r>
            <a:r>
              <a:rPr lang="ru-RU" dirty="0" smtClean="0">
                <a:solidFill>
                  <a:schemeClr val="bg1">
                    <a:lumMod val="95000"/>
                    <a:lumOff val="5000"/>
                  </a:schemeClr>
                </a:solidFill>
                <a:latin typeface="Times New Roman" pitchFamily="18" charset="0"/>
                <a:cs typeface="Times New Roman" pitchFamily="18" charset="0"/>
              </a:rPr>
              <a:t> 15 </a:t>
            </a:r>
            <a:r>
              <a:rPr lang="ru-RU" dirty="0" err="1" smtClean="0">
                <a:solidFill>
                  <a:schemeClr val="bg1">
                    <a:lumMod val="95000"/>
                    <a:lumOff val="5000"/>
                  </a:schemeClr>
                </a:solidFill>
                <a:latin typeface="Times New Roman" pitchFamily="18" charset="0"/>
                <a:cs typeface="Times New Roman" pitchFamily="18" charset="0"/>
              </a:rPr>
              <a:t>пайыздық ставкасы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корпоративтік</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салығын салуға жатады</a:t>
            </a:r>
            <a:r>
              <a:rPr lang="ru-RU" dirty="0" smtClean="0">
                <a:solidFill>
                  <a:schemeClr val="bg1">
                    <a:lumMod val="95000"/>
                    <a:lumOff val="5000"/>
                  </a:schemeClr>
                </a:solidFill>
                <a:latin typeface="Times New Roman" pitchFamily="18" charset="0"/>
                <a:cs typeface="Times New Roman" pitchFamily="18" charset="0"/>
              </a:rPr>
              <a:t> (147 </a:t>
            </a:r>
            <a:r>
              <a:rPr lang="ru-RU" dirty="0" err="1" smtClean="0">
                <a:solidFill>
                  <a:schemeClr val="bg1">
                    <a:lumMod val="95000"/>
                    <a:lumOff val="5000"/>
                  </a:schemeClr>
                </a:solidFill>
                <a:latin typeface="Times New Roman" pitchFamily="18" charset="0"/>
                <a:cs typeface="Times New Roman" pitchFamily="18" charset="0"/>
              </a:rPr>
              <a:t>бап</a:t>
            </a:r>
            <a:r>
              <a:rPr lang="ru-RU" dirty="0" smtClean="0">
                <a:solidFill>
                  <a:schemeClr val="bg1">
                    <a:lumMod val="95000"/>
                    <a:lumOff val="5000"/>
                  </a:schemeClr>
                </a:solidFill>
                <a:latin typeface="Times New Roman" pitchFamily="18" charset="0"/>
                <a:cs typeface="Times New Roman" pitchFamily="18" charset="0"/>
              </a:rPr>
              <a:t>).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84784"/>
            <a:ext cx="8229600" cy="4839816"/>
          </a:xfrm>
        </p:spPr>
        <p:txBody>
          <a:bodyPr>
            <a:normAutofit/>
          </a:bodyPr>
          <a:lstStyle/>
          <a:p>
            <a:pPr algn="just"/>
            <a:r>
              <a:rPr lang="ru-RU" dirty="0" smtClean="0">
                <a:solidFill>
                  <a:schemeClr val="bg1">
                    <a:lumMod val="95000"/>
                    <a:lumOff val="5000"/>
                  </a:schemeClr>
                </a:solidFill>
                <a:latin typeface="Times New Roman" pitchFamily="18" charset="0"/>
                <a:cs typeface="Times New Roman" pitchFamily="18" charset="0"/>
              </a:rPr>
              <a:t>     2015 </a:t>
            </a:r>
            <a:r>
              <a:rPr lang="ru-RU" dirty="0" err="1" smtClean="0">
                <a:solidFill>
                  <a:schemeClr val="bg1">
                    <a:lumMod val="95000"/>
                    <a:lumOff val="5000"/>
                  </a:schemeClr>
                </a:solidFill>
                <a:latin typeface="Times New Roman" pitchFamily="18" charset="0"/>
                <a:cs typeface="Times New Roman" pitchFamily="18" charset="0"/>
              </a:rPr>
              <a:t>жылғы </a:t>
            </a:r>
            <a:r>
              <a:rPr lang="ru-RU" dirty="0" smtClean="0">
                <a:solidFill>
                  <a:schemeClr val="bg1">
                    <a:lumMod val="95000"/>
                    <a:lumOff val="5000"/>
                  </a:schemeClr>
                </a:solidFill>
                <a:latin typeface="Times New Roman" pitchFamily="18" charset="0"/>
                <a:cs typeface="Times New Roman" pitchFamily="18" charset="0"/>
              </a:rPr>
              <a:t>1 </a:t>
            </a:r>
            <a:r>
              <a:rPr lang="ru-RU" dirty="0" err="1" smtClean="0">
                <a:solidFill>
                  <a:schemeClr val="bg1">
                    <a:lumMod val="95000"/>
                    <a:lumOff val="5000"/>
                  </a:schemeClr>
                </a:solidFill>
                <a:latin typeface="Times New Roman" pitchFamily="18" charset="0"/>
                <a:cs typeface="Times New Roman" pitchFamily="18" charset="0"/>
              </a:rPr>
              <a:t>қаңтарға дейін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a:t>
            </a:r>
            <a:r>
              <a:rPr lang="ru-RU" dirty="0" smtClean="0">
                <a:solidFill>
                  <a:schemeClr val="bg1">
                    <a:lumMod val="95000"/>
                    <a:lumOff val="5000"/>
                  </a:schemeClr>
                </a:solidFill>
                <a:latin typeface="Times New Roman" pitchFamily="18" charset="0"/>
                <a:cs typeface="Times New Roman" pitchFamily="18" charset="0"/>
              </a:rPr>
              <a:t>(</a:t>
            </a:r>
            <a:r>
              <a:rPr lang="ru-RU" dirty="0" err="1" smtClean="0">
                <a:solidFill>
                  <a:schemeClr val="bg1">
                    <a:lumMod val="95000"/>
                    <a:lumOff val="5000"/>
                  </a:schemeClr>
                </a:solidFill>
                <a:latin typeface="Times New Roman" pitchFamily="18" charset="0"/>
                <a:cs typeface="Times New Roman" pitchFamily="18" charset="0"/>
              </a:rPr>
              <a:t>қайта 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ұйымдары үшін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олардың сақтандыру </a:t>
            </a:r>
            <a:r>
              <a:rPr lang="ru-RU" dirty="0" smtClean="0">
                <a:solidFill>
                  <a:schemeClr val="bg1">
                    <a:lumMod val="95000"/>
                    <a:lumOff val="5000"/>
                  </a:schemeClr>
                </a:solidFill>
                <a:latin typeface="Times New Roman" pitchFamily="18" charset="0"/>
                <a:cs typeface="Times New Roman" pitchFamily="18" charset="0"/>
              </a:rPr>
              <a:t>(</a:t>
            </a:r>
            <a:r>
              <a:rPr lang="ru-RU" dirty="0" err="1" smtClean="0">
                <a:solidFill>
                  <a:schemeClr val="bg1">
                    <a:lumMod val="95000"/>
                    <a:lumOff val="5000"/>
                  </a:schemeClr>
                </a:solidFill>
                <a:latin typeface="Times New Roman" pitchFamily="18" charset="0"/>
                <a:cs typeface="Times New Roman" pitchFamily="18" charset="0"/>
              </a:rPr>
              <a:t>қайта 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қызметін жүзеге асыру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бөлігінде </a:t>
            </a:r>
            <a:r>
              <a:rPr lang="ru-RU" dirty="0" smtClean="0">
                <a:solidFill>
                  <a:schemeClr val="bg1">
                    <a:lumMod val="95000"/>
                    <a:lumOff val="5000"/>
                  </a:schemeClr>
                </a:solidFill>
                <a:latin typeface="Times New Roman" pitchFamily="18" charset="0"/>
                <a:cs typeface="Times New Roman" pitchFamily="18" charset="0"/>
              </a:rPr>
              <a:t>«</a:t>
            </a:r>
            <a:r>
              <a:rPr lang="ru-RU" dirty="0" err="1" smtClean="0">
                <a:solidFill>
                  <a:schemeClr val="bg1">
                    <a:lumMod val="95000"/>
                    <a:lumOff val="5000"/>
                  </a:schemeClr>
                </a:solidFill>
                <a:latin typeface="Times New Roman" pitchFamily="18" charset="0"/>
                <a:cs typeface="Times New Roman" pitchFamily="18" charset="0"/>
              </a:rPr>
              <a:t>Салық жəне бюджетке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төленетін басқа </a:t>
            </a:r>
            <a:r>
              <a:rPr lang="ru-RU" dirty="0" smtClean="0">
                <a:solidFill>
                  <a:schemeClr val="bg1">
                    <a:lumMod val="95000"/>
                    <a:lumOff val="5000"/>
                  </a:schemeClr>
                </a:solidFill>
                <a:latin typeface="Times New Roman" pitchFamily="18" charset="0"/>
                <a:cs typeface="Times New Roman" pitchFamily="18" charset="0"/>
              </a:rPr>
              <a:t>да </a:t>
            </a:r>
            <a:r>
              <a:rPr lang="ru-RU" dirty="0" err="1" smtClean="0">
                <a:solidFill>
                  <a:schemeClr val="bg1">
                    <a:lumMod val="95000"/>
                    <a:lumOff val="5000"/>
                  </a:schemeClr>
                </a:solidFill>
                <a:latin typeface="Times New Roman" pitchFamily="18" charset="0"/>
                <a:cs typeface="Times New Roman" pitchFamily="18" charset="0"/>
              </a:rPr>
              <a:t>міндетті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төлемдер туралы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Қазақстан Республикасының кодексін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 кодексі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қолданысқа енгізу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туралы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Қазақстан Республикасы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Заңының </a:t>
            </a:r>
            <a:r>
              <a:rPr lang="ru-RU" dirty="0" smtClean="0">
                <a:solidFill>
                  <a:schemeClr val="bg1">
                    <a:lumMod val="95000"/>
                    <a:lumOff val="5000"/>
                  </a:schemeClr>
                </a:solidFill>
                <a:latin typeface="Times New Roman" pitchFamily="18" charset="0"/>
                <a:cs typeface="Times New Roman" pitchFamily="18" charset="0"/>
              </a:rPr>
              <a:t>9- </a:t>
            </a:r>
            <a:r>
              <a:rPr lang="ru-RU" dirty="0" err="1" smtClean="0">
                <a:solidFill>
                  <a:schemeClr val="bg1">
                    <a:lumMod val="95000"/>
                    <a:lumOff val="5000"/>
                  </a:schemeClr>
                </a:solidFill>
                <a:latin typeface="Times New Roman" pitchFamily="18" charset="0"/>
                <a:cs typeface="Times New Roman" pitchFamily="18" charset="0"/>
              </a:rPr>
              <a:t>бабымен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белгіленген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 </a:t>
            </a:r>
            <a:r>
              <a:rPr lang="ru-RU" dirty="0" smtClean="0">
                <a:solidFill>
                  <a:schemeClr val="bg1">
                    <a:lumMod val="95000"/>
                    <a:lumOff val="5000"/>
                  </a:schemeClr>
                </a:solidFill>
                <a:latin typeface="Times New Roman" pitchFamily="18" charset="0"/>
                <a:cs typeface="Times New Roman" pitchFamily="18" charset="0"/>
              </a:rPr>
              <a:t>салу </a:t>
            </a:r>
            <a:r>
              <a:rPr lang="ru-RU" dirty="0" err="1" smtClean="0">
                <a:solidFill>
                  <a:schemeClr val="bg1">
                    <a:lumMod val="95000"/>
                    <a:lumOff val="5000"/>
                  </a:schemeClr>
                </a:solidFill>
                <a:latin typeface="Times New Roman" pitchFamily="18" charset="0"/>
                <a:cs typeface="Times New Roman" pitchFamily="18" charset="0"/>
              </a:rPr>
              <a:t>тəртібі белгіленеді</a:t>
            </a:r>
            <a:r>
              <a:rPr lang="ru-RU" dirty="0" smtClean="0">
                <a:solidFill>
                  <a:schemeClr val="bg1">
                    <a:lumMod val="95000"/>
                    <a:lumOff val="5000"/>
                  </a:schemeClr>
                </a:solidFill>
                <a:latin typeface="Times New Roman" pitchFamily="18" charset="0"/>
                <a:cs typeface="Times New Roman" pitchFamily="18" charset="0"/>
              </a:rPr>
              <a:t>. (2 - </a:t>
            </a:r>
            <a:r>
              <a:rPr lang="ru-RU" dirty="0" err="1" smtClean="0">
                <a:solidFill>
                  <a:schemeClr val="bg1">
                    <a:lumMod val="95000"/>
                    <a:lumOff val="5000"/>
                  </a:schemeClr>
                </a:solidFill>
                <a:latin typeface="Times New Roman" pitchFamily="18" charset="0"/>
                <a:cs typeface="Times New Roman" pitchFamily="18" charset="0"/>
              </a:rPr>
              <a:t>сурет</a:t>
            </a:r>
            <a:r>
              <a:rPr lang="ru-RU" dirty="0" smtClean="0">
                <a:solidFill>
                  <a:schemeClr val="bg1">
                    <a:lumMod val="95000"/>
                    <a:lumOff val="5000"/>
                  </a:schemeClr>
                </a:solidFill>
                <a:latin typeface="Times New Roman" pitchFamily="18" charset="0"/>
                <a:cs typeface="Times New Roman" pitchFamily="18" charset="0"/>
              </a:rPr>
              <a:t>).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rotWithShape="1">
          <a:blip r:embed="rId2" cstate="print"/>
          <a:srcRect l="-164" t="5133" r="1151" b="16160"/>
          <a:stretch/>
        </p:blipFill>
        <p:spPr bwMode="auto">
          <a:xfrm>
            <a:off x="1115616" y="1052736"/>
            <a:ext cx="6840760" cy="4680519"/>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r>
              <a:rPr lang="kk-KZ" sz="3200" b="1" dirty="0" smtClean="0">
                <a:solidFill>
                  <a:schemeClr val="bg1">
                    <a:lumMod val="95000"/>
                    <a:lumOff val="5000"/>
                  </a:schemeClr>
                </a:solidFill>
                <a:latin typeface="Times New Roman" pitchFamily="18" charset="0"/>
                <a:cs typeface="Times New Roman" pitchFamily="18" charset="0"/>
              </a:rPr>
              <a:t>М</a:t>
            </a:r>
            <a:r>
              <a:rPr lang="ru-RU" sz="3200" b="1" dirty="0" err="1" smtClean="0">
                <a:solidFill>
                  <a:schemeClr val="bg1">
                    <a:lumMod val="95000"/>
                    <a:lumOff val="5000"/>
                  </a:schemeClr>
                </a:solidFill>
                <a:latin typeface="Times New Roman" pitchFamily="18" charset="0"/>
                <a:cs typeface="Times New Roman" pitchFamily="18" charset="0"/>
              </a:rPr>
              <a:t>ақсаты</a:t>
            </a:r>
            <a:r>
              <a:rPr lang="en-US" sz="3200" b="1" dirty="0" smtClean="0">
                <a:solidFill>
                  <a:schemeClr val="bg1">
                    <a:lumMod val="95000"/>
                    <a:lumOff val="5000"/>
                  </a:schemeClr>
                </a:solidFill>
                <a:latin typeface="Times New Roman" pitchFamily="18" charset="0"/>
                <a:cs typeface="Times New Roman" pitchFamily="18" charset="0"/>
              </a:rPr>
              <a:t>: </a:t>
            </a:r>
            <a:r>
              <a:rPr lang="kk-KZ" sz="3200" b="1" dirty="0" smtClean="0">
                <a:solidFill>
                  <a:schemeClr val="bg1">
                    <a:lumMod val="95000"/>
                    <a:lumOff val="5000"/>
                  </a:schemeClr>
                </a:solidFill>
                <a:latin typeface="Times New Roman" pitchFamily="18" charset="0"/>
                <a:cs typeface="Times New Roman" pitchFamily="18" charset="0"/>
              </a:rPr>
              <a:t>Сақтандыру ұйымдарына салық салуды анықтау</a:t>
            </a:r>
            <a:endParaRPr lang="ru-RU" sz="3200" b="1" dirty="0" smtClean="0">
              <a:solidFill>
                <a:schemeClr val="bg1">
                  <a:lumMod val="95000"/>
                  <a:lumOff val="5000"/>
                </a:schemeClr>
              </a:solidFill>
              <a:latin typeface="Times New Roman" pitchFamily="18" charset="0"/>
              <a:cs typeface="Times New Roman" pitchFamily="18" charset="0"/>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4911824"/>
          </a:xfrm>
        </p:spPr>
        <p:txBody>
          <a:bodyPr>
            <a:normAutofit fontScale="85000" lnSpcReduction="20000"/>
          </a:bodyPr>
          <a:lstStyle/>
          <a:p>
            <a:pPr algn="just"/>
            <a:r>
              <a:rPr lang="ru-RU" dirty="0" smtClean="0">
                <a:solidFill>
                  <a:schemeClr val="bg1">
                    <a:lumMod val="95000"/>
                    <a:lumOff val="5000"/>
                  </a:schemeClr>
                </a:solidFill>
                <a:latin typeface="Times New Roman" pitchFamily="18" charset="0"/>
                <a:cs typeface="Times New Roman" pitchFamily="18" charset="0"/>
              </a:rPr>
              <a:t>2015 </a:t>
            </a:r>
            <a:r>
              <a:rPr lang="ru-RU" dirty="0" err="1" smtClean="0">
                <a:solidFill>
                  <a:schemeClr val="bg1">
                    <a:lumMod val="95000"/>
                    <a:lumOff val="5000"/>
                  </a:schemeClr>
                </a:solidFill>
                <a:latin typeface="Times New Roman" pitchFamily="18" charset="0"/>
                <a:cs typeface="Times New Roman" pitchFamily="18" charset="0"/>
              </a:rPr>
              <a:t>жылғы</a:t>
            </a:r>
            <a:r>
              <a:rPr lang="ru-RU" dirty="0" smtClean="0">
                <a:solidFill>
                  <a:schemeClr val="bg1">
                    <a:lumMod val="95000"/>
                    <a:lumOff val="5000"/>
                  </a:schemeClr>
                </a:solidFill>
                <a:latin typeface="Times New Roman" pitchFamily="18" charset="0"/>
                <a:cs typeface="Times New Roman" pitchFamily="18" charset="0"/>
              </a:rPr>
              <a:t> 1 </a:t>
            </a:r>
            <a:r>
              <a:rPr lang="ru-RU" dirty="0" err="1" smtClean="0">
                <a:solidFill>
                  <a:schemeClr val="bg1">
                    <a:lumMod val="95000"/>
                    <a:lumOff val="5000"/>
                  </a:schemeClr>
                </a:solidFill>
                <a:latin typeface="Times New Roman" pitchFamily="18" charset="0"/>
                <a:cs typeface="Times New Roman" pitchFamily="18" charset="0"/>
              </a:rPr>
              <a:t>қаңтарған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дейін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тоқтата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тұру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кезеңде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белгіленген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a:t>
            </a:r>
            <a:r>
              <a:rPr lang="ru-RU" dirty="0" smtClean="0">
                <a:solidFill>
                  <a:schemeClr val="bg1">
                    <a:lumMod val="95000"/>
                    <a:lumOff val="5000"/>
                  </a:schemeClr>
                </a:solidFill>
                <a:latin typeface="Times New Roman" pitchFamily="18" charset="0"/>
                <a:cs typeface="Times New Roman" pitchFamily="18" charset="0"/>
              </a:rPr>
              <a:t> салу </a:t>
            </a:r>
            <a:r>
              <a:rPr lang="ru-RU" dirty="0" err="1" smtClean="0">
                <a:solidFill>
                  <a:schemeClr val="bg1">
                    <a:lumMod val="95000"/>
                    <a:lumOff val="5000"/>
                  </a:schemeClr>
                </a:solidFill>
                <a:latin typeface="Times New Roman" pitchFamily="18" charset="0"/>
                <a:cs typeface="Times New Roman" pitchFamily="18" charset="0"/>
              </a:rPr>
              <a:t>тəртібі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Кодексінің</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Заңның</a:t>
            </a:r>
            <a:r>
              <a:rPr lang="ru-RU" dirty="0" smtClean="0">
                <a:solidFill>
                  <a:schemeClr val="bg1">
                    <a:lumMod val="95000"/>
                    <a:lumOff val="5000"/>
                  </a:schemeClr>
                </a:solidFill>
                <a:latin typeface="Times New Roman" pitchFamily="18" charset="0"/>
                <a:cs typeface="Times New Roman" pitchFamily="18" charset="0"/>
              </a:rPr>
              <a:t> 9-бабы) </a:t>
            </a:r>
            <a:r>
              <a:rPr lang="ru-RU" dirty="0" err="1" smtClean="0">
                <a:solidFill>
                  <a:schemeClr val="bg1">
                    <a:lumMod val="95000"/>
                    <a:lumOff val="5000"/>
                  </a:schemeClr>
                </a:solidFill>
                <a:latin typeface="Times New Roman" pitchFamily="18" charset="0"/>
                <a:cs typeface="Times New Roman" pitchFamily="18" charset="0"/>
              </a:rPr>
              <a:t>алдыңғы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редакциясында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көзделген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қайта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ұйымдарына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a:t>
            </a:r>
            <a:r>
              <a:rPr lang="ru-RU" dirty="0" smtClean="0">
                <a:solidFill>
                  <a:schemeClr val="bg1">
                    <a:lumMod val="95000"/>
                    <a:lumOff val="5000"/>
                  </a:schemeClr>
                </a:solidFill>
                <a:latin typeface="Times New Roman" pitchFamily="18" charset="0"/>
                <a:cs typeface="Times New Roman" pitchFamily="18" charset="0"/>
              </a:rPr>
              <a:t> салу </a:t>
            </a:r>
            <a:r>
              <a:rPr lang="ru-RU" dirty="0" err="1" smtClean="0">
                <a:solidFill>
                  <a:schemeClr val="bg1">
                    <a:lumMod val="95000"/>
                    <a:lumOff val="5000"/>
                  </a:schemeClr>
                </a:solidFill>
                <a:latin typeface="Times New Roman" pitchFamily="18" charset="0"/>
                <a:cs typeface="Times New Roman" pitchFamily="18" charset="0"/>
              </a:rPr>
              <a:t>тəртібіне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сəйкес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келеді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яғни</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жəне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қайта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қызметін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жүзеге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асыру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бөлігіндегі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салынатын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комиссиялық</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сыйақылары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шегерілген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есептелген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сыйлықақылары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қайта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шарттарын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бұзған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кезде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қайтарылған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сыйлықақылары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қайта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шарттары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төленген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сыйлықақылары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жəне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төлемдеріне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кепілдік</a:t>
            </a:r>
            <a:r>
              <a:rPr lang="ru-RU" dirty="0" smtClean="0">
                <a:solidFill>
                  <a:schemeClr val="bg1">
                    <a:lumMod val="95000"/>
                    <a:lumOff val="5000"/>
                  </a:schemeClr>
                </a:solidFill>
                <a:latin typeface="Times New Roman" pitchFamily="18" charset="0"/>
                <a:cs typeface="Times New Roman" pitchFamily="18" charset="0"/>
              </a:rPr>
              <a:t> беру </a:t>
            </a:r>
            <a:r>
              <a:rPr lang="ru-RU" dirty="0" err="1" smtClean="0">
                <a:solidFill>
                  <a:schemeClr val="bg1">
                    <a:lumMod val="95000"/>
                    <a:lumOff val="5000"/>
                  </a:schemeClr>
                </a:solidFill>
                <a:latin typeface="Times New Roman" pitchFamily="18" charset="0"/>
                <a:cs typeface="Times New Roman" pitchFamily="18" charset="0"/>
              </a:rPr>
              <a:t>қоры</a:t>
            </a:r>
            <a:r>
              <a:rPr lang="ru-RU" dirty="0" smtClean="0">
                <a:solidFill>
                  <a:schemeClr val="bg1">
                    <a:lumMod val="95000"/>
                    <a:lumOff val="5000"/>
                  </a:schemeClr>
                </a:solidFill>
                <a:latin typeface="Times New Roman" pitchFamily="18" charset="0"/>
                <a:cs typeface="Times New Roman" pitchFamily="18" charset="0"/>
              </a:rPr>
              <a:t>» АҚ-на </a:t>
            </a:r>
            <a:r>
              <a:rPr lang="ru-RU" dirty="0" err="1" smtClean="0">
                <a:solidFill>
                  <a:schemeClr val="bg1">
                    <a:lumMod val="95000"/>
                    <a:lumOff val="5000"/>
                  </a:schemeClr>
                </a:solidFill>
                <a:latin typeface="Times New Roman" pitchFamily="18" charset="0"/>
                <a:cs typeface="Times New Roman" pitchFamily="18" charset="0"/>
              </a:rPr>
              <a:t>міндетті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жарналары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сомасынан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құралады</a:t>
            </a:r>
            <a:r>
              <a:rPr lang="ru-RU" dirty="0" smtClean="0">
                <a:solidFill>
                  <a:schemeClr val="bg1">
                    <a:lumMod val="95000"/>
                    <a:lumOff val="5000"/>
                  </a:schemeClr>
                </a:solidFill>
                <a:latin typeface="Times New Roman" pitchFamily="18" charset="0"/>
                <a:cs typeface="Times New Roman" pitchFamily="18" charset="0"/>
              </a:rPr>
              <a:t>. </a:t>
            </a:r>
            <a:endParaRPr lang="en-US" dirty="0" smtClean="0">
              <a:solidFill>
                <a:schemeClr val="bg1">
                  <a:lumMod val="95000"/>
                  <a:lumOff val="5000"/>
                </a:schemeClr>
              </a:solidFill>
              <a:latin typeface="Times New Roman" pitchFamily="18" charset="0"/>
              <a:cs typeface="Times New Roman" pitchFamily="18" charset="0"/>
            </a:endParaRPr>
          </a:p>
          <a:p>
            <a:pPr algn="just"/>
            <a:r>
              <a:rPr lang="ru-RU" dirty="0" err="1" smtClean="0">
                <a:solidFill>
                  <a:schemeClr val="bg1">
                    <a:lumMod val="95000"/>
                    <a:lumOff val="5000"/>
                  </a:schemeClr>
                </a:solidFill>
                <a:latin typeface="Times New Roman" pitchFamily="18" charset="0"/>
                <a:cs typeface="Times New Roman" pitchFamily="18" charset="0"/>
              </a:rPr>
              <a:t>Корпоративтік</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салығының</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ставкалары</a:t>
            </a:r>
            <a:r>
              <a:rPr lang="ru-RU" dirty="0" smtClean="0">
                <a:solidFill>
                  <a:schemeClr val="bg1">
                    <a:lumMod val="95000"/>
                    <a:lumOff val="5000"/>
                  </a:schemeClr>
                </a:solidFill>
                <a:latin typeface="Times New Roman" pitchFamily="18" charset="0"/>
                <a:cs typeface="Times New Roman" pitchFamily="18" charset="0"/>
              </a:rPr>
              <a:t> да </a:t>
            </a:r>
            <a:r>
              <a:rPr lang="ru-RU" dirty="0" err="1" smtClean="0">
                <a:solidFill>
                  <a:schemeClr val="bg1">
                    <a:lumMod val="95000"/>
                    <a:lumOff val="5000"/>
                  </a:schemeClr>
                </a:solidFill>
                <a:latin typeface="Times New Roman" pitchFamily="18" charset="0"/>
                <a:cs typeface="Times New Roman" pitchFamily="18" charset="0"/>
              </a:rPr>
              <a:t>алдынғы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Кодексінде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көзделген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салық</a:t>
            </a:r>
            <a:r>
              <a:rPr lang="ru-RU" dirty="0" smtClean="0">
                <a:solidFill>
                  <a:schemeClr val="bg1">
                    <a:lumMod val="95000"/>
                    <a:lumOff val="5000"/>
                  </a:schemeClr>
                </a:solidFill>
                <a:latin typeface="Times New Roman" pitchFamily="18" charset="0"/>
                <a:cs typeface="Times New Roman" pitchFamily="18" charset="0"/>
              </a:rPr>
              <a:t> салу </a:t>
            </a:r>
            <a:r>
              <a:rPr lang="ru-RU" dirty="0" err="1" smtClean="0">
                <a:solidFill>
                  <a:schemeClr val="bg1">
                    <a:lumMod val="95000"/>
                    <a:lumOff val="5000"/>
                  </a:schemeClr>
                </a:solidFill>
                <a:latin typeface="Times New Roman" pitchFamily="18" charset="0"/>
                <a:cs typeface="Times New Roman" pitchFamily="18" charset="0"/>
              </a:rPr>
              <a:t>ставкаларына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сəйкес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келеді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жинақталмаған</a:t>
            </a:r>
            <a:r>
              <a:rPr lang="ru-RU" dirty="0" smtClean="0">
                <a:solidFill>
                  <a:schemeClr val="bg1">
                    <a:lumMod val="95000"/>
                    <a:lumOff val="5000"/>
                  </a:schemeClr>
                </a:solidFill>
                <a:latin typeface="Times New Roman" pitchFamily="18" charset="0"/>
                <a:cs typeface="Times New Roman" pitchFamily="18" charset="0"/>
              </a:rPr>
              <a:t> 4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 4%, </a:t>
            </a:r>
            <a:r>
              <a:rPr lang="ru-RU" dirty="0" err="1" smtClean="0">
                <a:solidFill>
                  <a:schemeClr val="bg1">
                    <a:lumMod val="95000"/>
                    <a:lumOff val="5000"/>
                  </a:schemeClr>
                </a:solidFill>
                <a:latin typeface="Times New Roman" pitchFamily="18" charset="0"/>
                <a:cs typeface="Times New Roman" pitchFamily="18" charset="0"/>
              </a:rPr>
              <a:t>жинақталған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аннуитеттік</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- 1%.</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055840"/>
          </a:xfrm>
        </p:spPr>
        <p:txBody>
          <a:bodyPr/>
          <a:lstStyle/>
          <a:p>
            <a:pPr algn="just"/>
            <a:r>
              <a:rPr lang="ru-RU" dirty="0" err="1" smtClean="0">
                <a:solidFill>
                  <a:schemeClr val="bg1">
                    <a:lumMod val="95000"/>
                    <a:lumOff val="5000"/>
                  </a:schemeClr>
                </a:solidFill>
                <a:latin typeface="Times New Roman" pitchFamily="18" charset="0"/>
                <a:cs typeface="Times New Roman" pitchFamily="18" charset="0"/>
              </a:rPr>
              <a:t>Сақтандыру (қайта сақтандыру </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ұйымдарының өзге қызметінен табыстар</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мынадай</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ставкалар</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корпоративті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салығын салуға жатады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(Заңның </a:t>
            </a:r>
            <a:r>
              <a:rPr lang="ru-RU" dirty="0" smtClean="0">
                <a:solidFill>
                  <a:schemeClr val="bg1">
                    <a:lumMod val="95000"/>
                    <a:lumOff val="5000"/>
                  </a:schemeClr>
                </a:solidFill>
                <a:latin typeface="Times New Roman" pitchFamily="18" charset="0"/>
                <a:cs typeface="Times New Roman" pitchFamily="18" charset="0"/>
              </a:rPr>
              <a:t>9-бабының 6тармағы):</a:t>
            </a:r>
          </a:p>
          <a:p>
            <a:pPr algn="just"/>
            <a:r>
              <a:rPr lang="ru-RU" dirty="0" smtClean="0">
                <a:solidFill>
                  <a:schemeClr val="bg1">
                    <a:lumMod val="95000"/>
                    <a:lumOff val="5000"/>
                  </a:schemeClr>
                </a:solidFill>
                <a:latin typeface="Times New Roman" pitchFamily="18" charset="0"/>
                <a:cs typeface="Times New Roman" pitchFamily="18" charset="0"/>
              </a:rPr>
              <a:t> - 2009 </a:t>
            </a:r>
            <a:r>
              <a:rPr lang="ru-RU" dirty="0" err="1" smtClean="0">
                <a:solidFill>
                  <a:schemeClr val="bg1">
                    <a:lumMod val="95000"/>
                    <a:lumOff val="5000"/>
                  </a:schemeClr>
                </a:solidFill>
                <a:latin typeface="Times New Roman" pitchFamily="18" charset="0"/>
                <a:cs typeface="Times New Roman" pitchFamily="18" charset="0"/>
              </a:rPr>
              <a:t>жылғы </a:t>
            </a:r>
            <a:r>
              <a:rPr lang="ru-RU" dirty="0" smtClean="0">
                <a:solidFill>
                  <a:schemeClr val="bg1">
                    <a:lumMod val="95000"/>
                    <a:lumOff val="5000"/>
                  </a:schemeClr>
                </a:solidFill>
                <a:latin typeface="Times New Roman" pitchFamily="18" charset="0"/>
                <a:cs typeface="Times New Roman" pitchFamily="18" charset="0"/>
              </a:rPr>
              <a:t>1 </a:t>
            </a:r>
            <a:r>
              <a:rPr lang="ru-RU" dirty="0" err="1" smtClean="0">
                <a:solidFill>
                  <a:schemeClr val="bg1">
                    <a:lumMod val="95000"/>
                    <a:lumOff val="5000"/>
                  </a:schemeClr>
                </a:solidFill>
                <a:latin typeface="Times New Roman" pitchFamily="18" charset="0"/>
                <a:cs typeface="Times New Roman" pitchFamily="18" charset="0"/>
              </a:rPr>
              <a:t>қаңтардан бастап</a:t>
            </a:r>
            <a:r>
              <a:rPr lang="ru-RU" dirty="0" smtClean="0">
                <a:solidFill>
                  <a:schemeClr val="bg1">
                    <a:lumMod val="95000"/>
                    <a:lumOff val="5000"/>
                  </a:schemeClr>
                </a:solidFill>
                <a:latin typeface="Times New Roman" pitchFamily="18" charset="0"/>
                <a:cs typeface="Times New Roman" pitchFamily="18" charset="0"/>
              </a:rPr>
              <a:t> - 20 </a:t>
            </a:r>
            <a:r>
              <a:rPr lang="ru-RU" dirty="0" err="1" smtClean="0">
                <a:solidFill>
                  <a:schemeClr val="bg1">
                    <a:lumMod val="95000"/>
                    <a:lumOff val="5000"/>
                  </a:schemeClr>
                </a:solidFill>
                <a:latin typeface="Times New Roman" pitchFamily="18" charset="0"/>
                <a:cs typeface="Times New Roman" pitchFamily="18" charset="0"/>
              </a:rPr>
              <a:t>пайыз</a:t>
            </a:r>
            <a:r>
              <a:rPr lang="ru-RU" dirty="0" smtClean="0">
                <a:solidFill>
                  <a:schemeClr val="bg1">
                    <a:lumMod val="95000"/>
                    <a:lumOff val="5000"/>
                  </a:schemeClr>
                </a:solidFill>
                <a:latin typeface="Times New Roman" pitchFamily="18" charset="0"/>
                <a:cs typeface="Times New Roman" pitchFamily="18" charset="0"/>
              </a:rPr>
              <a:t>; </a:t>
            </a:r>
          </a:p>
          <a:p>
            <a:pPr algn="just"/>
            <a:r>
              <a:rPr lang="ru-RU" dirty="0" smtClean="0">
                <a:solidFill>
                  <a:schemeClr val="bg1">
                    <a:lumMod val="95000"/>
                    <a:lumOff val="5000"/>
                  </a:schemeClr>
                </a:solidFill>
                <a:latin typeface="Times New Roman" pitchFamily="18" charset="0"/>
                <a:cs typeface="Times New Roman" pitchFamily="18" charset="0"/>
              </a:rPr>
              <a:t>- 2010 </a:t>
            </a:r>
            <a:r>
              <a:rPr lang="ru-RU" dirty="0" err="1" smtClean="0">
                <a:solidFill>
                  <a:schemeClr val="bg1">
                    <a:lumMod val="95000"/>
                    <a:lumOff val="5000"/>
                  </a:schemeClr>
                </a:solidFill>
                <a:latin typeface="Times New Roman" pitchFamily="18" charset="0"/>
                <a:cs typeface="Times New Roman" pitchFamily="18" charset="0"/>
              </a:rPr>
              <a:t>жылғы </a:t>
            </a:r>
            <a:r>
              <a:rPr lang="ru-RU" dirty="0" smtClean="0">
                <a:solidFill>
                  <a:schemeClr val="bg1">
                    <a:lumMod val="95000"/>
                    <a:lumOff val="5000"/>
                  </a:schemeClr>
                </a:solidFill>
                <a:latin typeface="Times New Roman" pitchFamily="18" charset="0"/>
                <a:cs typeface="Times New Roman" pitchFamily="18" charset="0"/>
              </a:rPr>
              <a:t>1 </a:t>
            </a:r>
            <a:r>
              <a:rPr lang="ru-RU" dirty="0" err="1" smtClean="0">
                <a:solidFill>
                  <a:schemeClr val="bg1">
                    <a:lumMod val="95000"/>
                    <a:lumOff val="5000"/>
                  </a:schemeClr>
                </a:solidFill>
                <a:latin typeface="Times New Roman" pitchFamily="18" charset="0"/>
                <a:cs typeface="Times New Roman" pitchFamily="18" charset="0"/>
              </a:rPr>
              <a:t>қаңтардан бастап</a:t>
            </a:r>
            <a:r>
              <a:rPr lang="ru-RU" dirty="0" smtClean="0">
                <a:solidFill>
                  <a:schemeClr val="bg1">
                    <a:lumMod val="95000"/>
                    <a:lumOff val="5000"/>
                  </a:schemeClr>
                </a:solidFill>
                <a:latin typeface="Times New Roman" pitchFamily="18" charset="0"/>
                <a:cs typeface="Times New Roman" pitchFamily="18" charset="0"/>
              </a:rPr>
              <a:t> - 17,5 </a:t>
            </a:r>
            <a:r>
              <a:rPr lang="ru-RU" dirty="0" err="1" smtClean="0">
                <a:solidFill>
                  <a:schemeClr val="bg1">
                    <a:lumMod val="95000"/>
                    <a:lumOff val="5000"/>
                  </a:schemeClr>
                </a:solidFill>
                <a:latin typeface="Times New Roman" pitchFamily="18" charset="0"/>
                <a:cs typeface="Times New Roman" pitchFamily="18" charset="0"/>
              </a:rPr>
              <a:t>пайыз</a:t>
            </a:r>
            <a:r>
              <a:rPr lang="ru-RU" dirty="0" smtClean="0">
                <a:solidFill>
                  <a:schemeClr val="bg1">
                    <a:lumMod val="95000"/>
                    <a:lumOff val="5000"/>
                  </a:schemeClr>
                </a:solidFill>
                <a:latin typeface="Times New Roman" pitchFamily="18" charset="0"/>
                <a:cs typeface="Times New Roman" pitchFamily="18" charset="0"/>
              </a:rPr>
              <a:t>; </a:t>
            </a:r>
          </a:p>
          <a:p>
            <a:pPr algn="just"/>
            <a:r>
              <a:rPr lang="ru-RU" dirty="0" smtClean="0">
                <a:solidFill>
                  <a:schemeClr val="bg1">
                    <a:lumMod val="95000"/>
                    <a:lumOff val="5000"/>
                  </a:schemeClr>
                </a:solidFill>
                <a:latin typeface="Times New Roman" pitchFamily="18" charset="0"/>
                <a:cs typeface="Times New Roman" pitchFamily="18" charset="0"/>
              </a:rPr>
              <a:t>- 2015 </a:t>
            </a:r>
            <a:r>
              <a:rPr lang="ru-RU" dirty="0" err="1" smtClean="0">
                <a:solidFill>
                  <a:schemeClr val="bg1">
                    <a:lumMod val="95000"/>
                    <a:lumOff val="5000"/>
                  </a:schemeClr>
                </a:solidFill>
                <a:latin typeface="Times New Roman" pitchFamily="18" charset="0"/>
                <a:cs typeface="Times New Roman" pitchFamily="18" charset="0"/>
              </a:rPr>
              <a:t>жылғы</a:t>
            </a:r>
            <a:r>
              <a:rPr lang="ru-RU" dirty="0" smtClean="0">
                <a:solidFill>
                  <a:schemeClr val="bg1">
                    <a:lumMod val="95000"/>
                    <a:lumOff val="5000"/>
                  </a:schemeClr>
                </a:solidFill>
                <a:latin typeface="Times New Roman" pitchFamily="18" charset="0"/>
                <a:cs typeface="Times New Roman" pitchFamily="18" charset="0"/>
              </a:rPr>
              <a:t> 1 </a:t>
            </a:r>
            <a:r>
              <a:rPr lang="ru-RU" dirty="0" err="1" smtClean="0">
                <a:solidFill>
                  <a:schemeClr val="bg1">
                    <a:lumMod val="95000"/>
                    <a:lumOff val="5000"/>
                  </a:schemeClr>
                </a:solidFill>
                <a:latin typeface="Times New Roman" pitchFamily="18" charset="0"/>
                <a:cs typeface="Times New Roman" pitchFamily="18" charset="0"/>
              </a:rPr>
              <a:t>қаңтардан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бастап</a:t>
            </a:r>
            <a:r>
              <a:rPr lang="ru-RU" dirty="0" smtClean="0">
                <a:solidFill>
                  <a:schemeClr val="bg1">
                    <a:lumMod val="95000"/>
                    <a:lumOff val="5000"/>
                  </a:schemeClr>
                </a:solidFill>
                <a:latin typeface="Times New Roman" pitchFamily="18" charset="0"/>
                <a:cs typeface="Times New Roman" pitchFamily="18" charset="0"/>
              </a:rPr>
              <a:t> - 15 </a:t>
            </a:r>
            <a:r>
              <a:rPr lang="ru-RU" dirty="0" err="1" smtClean="0">
                <a:solidFill>
                  <a:schemeClr val="bg1">
                    <a:lumMod val="95000"/>
                    <a:lumOff val="5000"/>
                  </a:schemeClr>
                </a:solidFill>
                <a:latin typeface="Times New Roman" pitchFamily="18" charset="0"/>
                <a:cs typeface="Times New Roman" pitchFamily="18" charset="0"/>
              </a:rPr>
              <a:t>пайыз</a:t>
            </a:r>
            <a:r>
              <a:rPr lang="ru-RU" dirty="0" smtClean="0">
                <a:solidFill>
                  <a:schemeClr val="bg1">
                    <a:lumMod val="95000"/>
                    <a:lumOff val="5000"/>
                  </a:schemeClr>
                </a:solidFill>
                <a:latin typeface="Times New Roman" pitchFamily="18" charset="0"/>
                <a:cs typeface="Times New Roman" pitchFamily="18" charset="0"/>
              </a:rPr>
              <a:t>.  </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err="1" smtClean="0">
                <a:solidFill>
                  <a:schemeClr val="bg1">
                    <a:lumMod val="95000"/>
                    <a:lumOff val="5000"/>
                  </a:schemeClr>
                </a:solidFill>
                <a:latin typeface="Times New Roman" pitchFamily="18" charset="0"/>
                <a:cs typeface="Times New Roman" pitchFamily="18" charset="0"/>
              </a:rPr>
              <a:t>Жеке</a:t>
            </a:r>
            <a:r>
              <a:rPr lang="ru-RU" sz="3600" b="1" dirty="0" smtClean="0">
                <a:solidFill>
                  <a:schemeClr val="bg1">
                    <a:lumMod val="95000"/>
                    <a:lumOff val="5000"/>
                  </a:schemeClr>
                </a:solidFill>
                <a:latin typeface="Times New Roman" pitchFamily="18" charset="0"/>
                <a:cs typeface="Times New Roman" pitchFamily="18" charset="0"/>
              </a:rPr>
              <a:t> </a:t>
            </a:r>
            <a:r>
              <a:rPr lang="ru-RU" sz="3600" b="1" dirty="0" err="1" smtClean="0">
                <a:solidFill>
                  <a:schemeClr val="bg1">
                    <a:lumMod val="95000"/>
                    <a:lumOff val="5000"/>
                  </a:schemeClr>
                </a:solidFill>
                <a:latin typeface="Times New Roman" pitchFamily="18" charset="0"/>
                <a:cs typeface="Times New Roman" pitchFamily="18" charset="0"/>
              </a:rPr>
              <a:t>жəне заңды тұлғалардың табыстарына</a:t>
            </a:r>
            <a:r>
              <a:rPr lang="ru-RU" sz="3600" b="1" dirty="0" smtClean="0">
                <a:solidFill>
                  <a:schemeClr val="bg1">
                    <a:lumMod val="95000"/>
                    <a:lumOff val="5000"/>
                  </a:schemeClr>
                </a:solidFill>
                <a:latin typeface="Times New Roman" pitchFamily="18" charset="0"/>
                <a:cs typeface="Times New Roman" pitchFamily="18" charset="0"/>
              </a:rPr>
              <a:t> </a:t>
            </a:r>
            <a:r>
              <a:rPr lang="ru-RU" sz="3600" b="1" dirty="0" err="1" smtClean="0">
                <a:solidFill>
                  <a:schemeClr val="bg1">
                    <a:lumMod val="95000"/>
                    <a:lumOff val="5000"/>
                  </a:schemeClr>
                </a:solidFill>
                <a:latin typeface="Times New Roman" pitchFamily="18" charset="0"/>
                <a:cs typeface="Times New Roman" pitchFamily="18" charset="0"/>
              </a:rPr>
              <a:t>салық </a:t>
            </a:r>
            <a:r>
              <a:rPr lang="ru-RU" sz="3600" b="1" dirty="0" smtClean="0">
                <a:solidFill>
                  <a:schemeClr val="bg1">
                    <a:lumMod val="95000"/>
                    <a:lumOff val="5000"/>
                  </a:schemeClr>
                </a:solidFill>
                <a:latin typeface="Times New Roman" pitchFamily="18" charset="0"/>
                <a:cs typeface="Times New Roman" pitchFamily="18" charset="0"/>
              </a:rPr>
              <a:t>салу</a:t>
            </a:r>
            <a:r>
              <a:rPr lang="ru-RU" dirty="0" smtClean="0"/>
              <a:t/>
            </a:r>
            <a:br>
              <a:rPr lang="ru-RU" dirty="0" smtClean="0"/>
            </a:br>
            <a:endParaRPr lang="ru-RU" dirty="0"/>
          </a:p>
        </p:txBody>
      </p:sp>
      <p:sp>
        <p:nvSpPr>
          <p:cNvPr id="3" name="Содержимое 2"/>
          <p:cNvSpPr>
            <a:spLocks noGrp="1"/>
          </p:cNvSpPr>
          <p:nvPr>
            <p:ph idx="1"/>
          </p:nvPr>
        </p:nvSpPr>
        <p:spPr>
          <a:xfrm>
            <a:off x="457200" y="1628800"/>
            <a:ext cx="8229600" cy="4464496"/>
          </a:xfrm>
        </p:spPr>
        <p:txBody>
          <a:bodyPr>
            <a:normAutofit/>
          </a:bodyPr>
          <a:lstStyle/>
          <a:p>
            <a:pPr algn="just"/>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сыйлықақыларын салық салынатын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сомасынан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шегеруге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жатқызу бөлігіндегі жеке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жəне заңды тұлғаларға салық </a:t>
            </a:r>
            <a:r>
              <a:rPr lang="ru-RU" dirty="0" smtClean="0">
                <a:solidFill>
                  <a:schemeClr val="bg1">
                    <a:lumMod val="95000"/>
                    <a:lumOff val="5000"/>
                  </a:schemeClr>
                </a:solidFill>
                <a:latin typeface="Times New Roman" pitchFamily="18" charset="0"/>
                <a:cs typeface="Times New Roman" pitchFamily="18" charset="0"/>
              </a:rPr>
              <a:t>салу </a:t>
            </a:r>
            <a:r>
              <a:rPr lang="ru-RU" dirty="0" err="1" smtClean="0">
                <a:solidFill>
                  <a:schemeClr val="bg1">
                    <a:lumMod val="95000"/>
                    <a:lumOff val="5000"/>
                  </a:schemeClr>
                </a:solidFill>
                <a:latin typeface="Times New Roman" pitchFamily="18" charset="0"/>
                <a:cs typeface="Times New Roman" pitchFamily="18" charset="0"/>
              </a:rPr>
              <a:t>тəртібі өзгерген жоқ</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Заңды тұлғалар бұрынғыша корпоративті</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салығын төлеген кезде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жинақталған сақтандыру шарттары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сыйлықақыларын қоспағанда төленуге жататын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немесе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шарттары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төленген сақтандыру сыйлықақыларын шегерімге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жатқызуға құқылы </a:t>
            </a:r>
            <a:r>
              <a:rPr lang="ru-RU" dirty="0" smtClean="0">
                <a:solidFill>
                  <a:schemeClr val="bg1">
                    <a:lumMod val="95000"/>
                    <a:lumOff val="5000"/>
                  </a:schemeClr>
                </a:solidFill>
                <a:latin typeface="Times New Roman" pitchFamily="18" charset="0"/>
                <a:cs typeface="Times New Roman" pitchFamily="18" charset="0"/>
              </a:rPr>
              <a:t>(109-бап). </a:t>
            </a:r>
          </a:p>
          <a:p>
            <a:pPr marL="0" indent="0">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ru-RU" dirty="0" err="1" smtClean="0">
                <a:solidFill>
                  <a:schemeClr val="bg1">
                    <a:lumMod val="95000"/>
                    <a:lumOff val="5000"/>
                  </a:schemeClr>
                </a:solidFill>
                <a:latin typeface="Times New Roman" pitchFamily="18" charset="0"/>
                <a:cs typeface="Times New Roman" pitchFamily="18" charset="0"/>
              </a:rPr>
              <a:t>Сондай-ақ, жеке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табыс</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салығын есептеген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кезде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төленген сақтандыру сыйлықақыларды шегерімге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жатқызу бөлігіндегі салық шегерімдерін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қолдану тəртібі өзгерген жоқ.</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Жинақталған сақтандыру шарттары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бойынша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жеке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тұлғаның өз пайдасына</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енгізетін</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сақтандыру сыйлықақыларының сомасы</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шегерілуге</a:t>
            </a:r>
            <a:r>
              <a:rPr lang="ru-RU" dirty="0" smtClean="0">
                <a:solidFill>
                  <a:schemeClr val="bg1">
                    <a:lumMod val="95000"/>
                    <a:lumOff val="5000"/>
                  </a:schemeClr>
                </a:solidFill>
                <a:latin typeface="Times New Roman" pitchFamily="18" charset="0"/>
                <a:cs typeface="Times New Roman" pitchFamily="18" charset="0"/>
              </a:rPr>
              <a:t> </a:t>
            </a:r>
            <a:r>
              <a:rPr lang="ru-RU" dirty="0" err="1" smtClean="0">
                <a:solidFill>
                  <a:schemeClr val="bg1">
                    <a:lumMod val="95000"/>
                    <a:lumOff val="5000"/>
                  </a:schemeClr>
                </a:solidFill>
                <a:latin typeface="Times New Roman" pitchFamily="18" charset="0"/>
                <a:cs typeface="Times New Roman" pitchFamily="18" charset="0"/>
              </a:rPr>
              <a:t>жатады</a:t>
            </a:r>
            <a:r>
              <a:rPr lang="ru-RU" dirty="0" smtClean="0">
                <a:solidFill>
                  <a:schemeClr val="bg1">
                    <a:lumMod val="95000"/>
                    <a:lumOff val="5000"/>
                  </a:schemeClr>
                </a:solidFill>
                <a:latin typeface="Times New Roman" pitchFamily="18" charset="0"/>
                <a:cs typeface="Times New Roman" pitchFamily="18" charset="0"/>
              </a:rPr>
              <a:t>. (175-бап) (3-сурет).</a:t>
            </a:r>
            <a:endParaRPr lang="ru-RU" dirty="0">
              <a:solidFill>
                <a:schemeClr val="bg1">
                  <a:lumMod val="95000"/>
                  <a:lumOff val="5000"/>
                </a:schemeClr>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rotWithShape="1">
          <a:blip r:embed="rId2" cstate="print"/>
          <a:srcRect l="-160" t="9982" r="1550" b="25000"/>
          <a:stretch/>
        </p:blipFill>
        <p:spPr bwMode="auto">
          <a:xfrm>
            <a:off x="457200" y="1556792"/>
            <a:ext cx="8229600" cy="4608511"/>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ctr"/>
            <a:r>
              <a:rPr lang="kk-KZ" sz="3600" dirty="0" smtClean="0"/>
              <a:t>Назардарыңызға рахмет</a:t>
            </a:r>
            <a:endParaRPr lang="ru-RU" sz="3600" dirty="0"/>
          </a:p>
        </p:txBody>
      </p:sp>
    </p:spTree>
    <p:extLst>
      <p:ext uri="{BB962C8B-B14F-4D97-AF65-F5344CB8AC3E}">
        <p14:creationId xmlns:p14="http://schemas.microsoft.com/office/powerpoint/2010/main" val="137981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a:t>Сақтандыру ұйымдарының жарғылық капиталын және резервтік қорларын, сондай -ақ сақтандыру қызметінің нәтижелері бойынша </a:t>
            </a:r>
            <a:r>
              <a:rPr lang="kk-KZ" dirty="0" smtClean="0"/>
              <a:t>мемлекеттік  </a:t>
            </a:r>
            <a:r>
              <a:rPr lang="kk-KZ" dirty="0"/>
              <a:t>және аймақтық бюджеттерге салық төлемдерінің түсуін ұлғайту есебінен компанияның қаржылық ресурстарын қалыптастыруда сақтандырудың рөлі артып келеді.</a:t>
            </a:r>
            <a:endParaRPr lang="ru-RU" dirty="0"/>
          </a:p>
        </p:txBody>
      </p:sp>
    </p:spTree>
    <p:extLst>
      <p:ext uri="{BB962C8B-B14F-4D97-AF65-F5344CB8AC3E}">
        <p14:creationId xmlns:p14="http://schemas.microsoft.com/office/powerpoint/2010/main" val="314590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5127848"/>
          </a:xfrm>
        </p:spPr>
        <p:txBody>
          <a:bodyPr>
            <a:normAutofit lnSpcReduction="10000"/>
          </a:bodyPr>
          <a:lstStyle/>
          <a:p>
            <a:pPr algn="just"/>
            <a:r>
              <a:rPr lang="kk-KZ" dirty="0"/>
              <a:t>Сақтандыру қызметіне салық салу жүйесі бюджеттік жүйеге түсімдердің ұлғаюын қамтамасыз етуі керек (салықтардың фискальдық функциясы) және сақтандыру нарығын оңтайландыруға ықпал етуі керек (салықтардың ынталандыру функциясы</a:t>
            </a:r>
            <a:r>
              <a:rPr lang="kk-KZ" dirty="0" smtClean="0"/>
              <a:t>).</a:t>
            </a:r>
          </a:p>
          <a:p>
            <a:r>
              <a:rPr lang="kk-KZ" dirty="0" smtClean="0"/>
              <a:t> </a:t>
            </a:r>
            <a:r>
              <a:rPr lang="kk-KZ" dirty="0"/>
              <a:t>Қазіргі жағдайда бірінші және екінші бағыттағы салықтардың әсерін тиімді деп санауға болмайды. </a:t>
            </a:r>
            <a:endParaRPr lang="kk-KZ" dirty="0" smtClean="0"/>
          </a:p>
          <a:p>
            <a:r>
              <a:rPr lang="kk-KZ" dirty="0" smtClean="0"/>
              <a:t>Сақтандыру </a:t>
            </a:r>
            <a:r>
              <a:rPr lang="kk-KZ" dirty="0"/>
              <a:t>сыйлықақылары сомасының жалпы ішкі өнімге (ЖІӨ) қатынасының өсуімен сақтандыру операцияларынан алынатын салықтардың үлесі өскен жоқ, ал кейбір жылдары тіпті төмендеді.</a:t>
            </a:r>
            <a:endParaRPr lang="ru-RU" dirty="0"/>
          </a:p>
        </p:txBody>
      </p:sp>
    </p:spTree>
    <p:extLst>
      <p:ext uri="{BB962C8B-B14F-4D97-AF65-F5344CB8AC3E}">
        <p14:creationId xmlns:p14="http://schemas.microsoft.com/office/powerpoint/2010/main" val="1090268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556792"/>
            <a:ext cx="8229600" cy="4767808"/>
          </a:xfrm>
        </p:spPr>
        <p:txBody>
          <a:bodyPr/>
          <a:lstStyle/>
          <a:p>
            <a:r>
              <a:rPr lang="kk-KZ" dirty="0"/>
              <a:t>Сақтандыру ісінің дамуын мемлекеттік реттеу әдістемелік жетілдіру, рәсімдерді стандарттау және сақтандыру ұйымдарының салықтар мен алымдар туралы заңнаманы сақтауына мемлекеттік бақылауды күшейту бағытында дамуы тиіс. Мемлекет салық механизмін қолдану, салық ставкаларын төмендету және жалпы алғанда жұмсақ әрі қолайлы салық салуды қолдану арқылы сақтандыру нарығының дамуына әсер етуі мүмкін.</a:t>
            </a:r>
            <a:endParaRPr lang="ru-RU" dirty="0"/>
          </a:p>
        </p:txBody>
      </p:sp>
    </p:spTree>
    <p:extLst>
      <p:ext uri="{BB962C8B-B14F-4D97-AF65-F5344CB8AC3E}">
        <p14:creationId xmlns:p14="http://schemas.microsoft.com/office/powerpoint/2010/main" val="2941541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487888"/>
          </a:xfrm>
        </p:spPr>
        <p:txBody>
          <a:bodyPr>
            <a:normAutofit lnSpcReduction="10000"/>
          </a:bodyPr>
          <a:lstStyle/>
          <a:p>
            <a:pPr algn="just"/>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Мемлекет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сақтандыру нарығында сұраныс </a:t>
            </a:r>
            <a:r>
              <a:rPr lang="ru-RU" dirty="0" smtClean="0">
                <a:latin typeface="Times New Roman" pitchFamily="18" charset="0"/>
                <a:cs typeface="Times New Roman" pitchFamily="18" charset="0"/>
              </a:rPr>
              <a:t>пен </a:t>
            </a:r>
            <a:r>
              <a:rPr lang="ru-RU" dirty="0" err="1" smtClean="0">
                <a:latin typeface="Times New Roman" pitchFamily="18" charset="0"/>
                <a:cs typeface="Times New Roman" pitchFamily="18" charset="0"/>
              </a:rPr>
              <a:t>ұсыныстың қалыптасуына үлкен әсер етеді</a:t>
            </a:r>
            <a:r>
              <a:rPr lang="ru-RU" dirty="0" smtClean="0">
                <a:latin typeface="Times New Roman" pitchFamily="18" charset="0"/>
                <a:cs typeface="Times New Roman" pitchFamily="18" charset="0"/>
              </a:rPr>
              <a:t>. </a:t>
            </a:r>
          </a:p>
          <a:p>
            <a:pPr algn="just"/>
            <a:r>
              <a:rPr lang="ru-RU" dirty="0" err="1" smtClean="0">
                <a:latin typeface="Times New Roman" pitchFamily="18" charset="0"/>
                <a:cs typeface="Times New Roman" pitchFamily="18" charset="0"/>
              </a:rPr>
              <a:t>Сақтандыру нарығын мемлекеттік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реттеудің 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бағыты </a:t>
            </a:r>
            <a:r>
              <a:rPr lang="ru-RU" dirty="0" smtClean="0">
                <a:latin typeface="Times New Roman" pitchFamily="18" charset="0"/>
                <a:cs typeface="Times New Roman" pitchFamily="18" charset="0"/>
              </a:rPr>
              <a:t>- </a:t>
            </a:r>
            <a:r>
              <a:rPr lang="ru-RU" b="1" i="1" dirty="0" err="1" smtClean="0">
                <a:solidFill>
                  <a:srgbClr val="C00000"/>
                </a:solidFill>
                <a:latin typeface="Times New Roman" pitchFamily="18" charset="0"/>
                <a:cs typeface="Times New Roman" pitchFamily="18" charset="0"/>
              </a:rPr>
              <a:t>салықтық реттеу</a:t>
            </a:r>
            <a:r>
              <a:rPr lang="ru-RU" b="1" i="1" dirty="0" smtClean="0">
                <a:solidFill>
                  <a:srgbClr val="C00000"/>
                </a:solidFill>
                <a:latin typeface="Times New Roman" pitchFamily="18" charset="0"/>
                <a:cs typeface="Times New Roman" pitchFamily="18" charset="0"/>
              </a:rPr>
              <a:t>. </a:t>
            </a:r>
          </a:p>
          <a:p>
            <a:pPr algn="just"/>
            <a:r>
              <a:rPr lang="ru-RU" dirty="0" err="1" smtClean="0">
                <a:latin typeface="Times New Roman" pitchFamily="18" charset="0"/>
                <a:cs typeface="Times New Roman" pitchFamily="18" charset="0"/>
              </a:rPr>
              <a:t>Салықтық реттеудің экономикалық табиғаты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мәні туралы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отандық экономикалық әдебиеттердің жарияланымдарын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қорытындылай келе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сақтандыру нарығын салықтық реттеуді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мемлекеттің</a:t>
            </a:r>
            <a:r>
              <a:rPr lang="ru-RU" dirty="0" smtClean="0">
                <a:latin typeface="Times New Roman" pitchFamily="18" charset="0"/>
                <a:cs typeface="Times New Roman" pitchFamily="18" charset="0"/>
              </a:rPr>
              <a:t>, </a:t>
            </a:r>
          </a:p>
          <a:p>
            <a:pPr algn="just"/>
            <a:r>
              <a:rPr lang="ru-RU" dirty="0" smtClean="0">
                <a:latin typeface="Times New Roman" pitchFamily="18" charset="0"/>
                <a:cs typeface="Times New Roman" pitchFamily="18" charset="0"/>
              </a:rPr>
              <a:t>   </a:t>
            </a:r>
            <a:r>
              <a:rPr lang="ru-RU" dirty="0" err="1" smtClean="0">
                <a:solidFill>
                  <a:srgbClr val="C00000"/>
                </a:solidFill>
                <a:latin typeface="Times New Roman" pitchFamily="18" charset="0"/>
                <a:cs typeface="Times New Roman" pitchFamily="18" charset="0"/>
              </a:rPr>
              <a:t>бір</a:t>
            </a:r>
            <a:r>
              <a:rPr lang="ru-RU" dirty="0" smtClean="0">
                <a:solidFill>
                  <a:srgbClr val="C00000"/>
                </a:solidFill>
                <a:latin typeface="Times New Roman" pitchFamily="18" charset="0"/>
                <a:cs typeface="Times New Roman" pitchFamily="18" charset="0"/>
              </a:rPr>
              <a:t> </a:t>
            </a:r>
            <a:r>
              <a:rPr lang="ru-RU" dirty="0" err="1" smtClean="0">
                <a:solidFill>
                  <a:srgbClr val="C00000"/>
                </a:solidFill>
                <a:latin typeface="Times New Roman" pitchFamily="18" charset="0"/>
                <a:cs typeface="Times New Roman" pitchFamily="18" charset="0"/>
              </a:rPr>
              <a:t>жағынан</a:t>
            </a:r>
            <a:r>
              <a:rPr lang="ru-RU" dirty="0" err="1" smtClean="0">
                <a:latin typeface="Times New Roman" pitchFamily="18" charset="0"/>
                <a:cs typeface="Times New Roman" pitchFamily="18" charset="0"/>
              </a:rPr>
              <a:t>, ұстап тұруға мақсатты әсері 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түсіну керек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сақтандыру нарығын ынталандыру</a:t>
            </a:r>
            <a:r>
              <a:rPr lang="ru-RU" dirty="0" smtClean="0">
                <a:latin typeface="Times New Roman" pitchFamily="18" charset="0"/>
                <a:cs typeface="Times New Roman" pitchFamily="18" charset="0"/>
              </a:rPr>
              <a:t>, </a:t>
            </a:r>
          </a:p>
          <a:p>
            <a:pPr algn="just"/>
            <a:r>
              <a:rPr lang="ru-RU" dirty="0" err="1" smtClean="0">
                <a:solidFill>
                  <a:srgbClr val="C00000"/>
                </a:solidFill>
                <a:latin typeface="Times New Roman" pitchFamily="18" charset="0"/>
                <a:cs typeface="Times New Roman" pitchFamily="18" charset="0"/>
              </a:rPr>
              <a:t>екінші</a:t>
            </a:r>
            <a:r>
              <a:rPr lang="ru-RU" dirty="0" smtClean="0">
                <a:solidFill>
                  <a:srgbClr val="C00000"/>
                </a:solidFill>
                <a:latin typeface="Times New Roman" pitchFamily="18" charset="0"/>
                <a:cs typeface="Times New Roman" pitchFamily="18" charset="0"/>
              </a:rPr>
              <a:t> </a:t>
            </a:r>
            <a:r>
              <a:rPr lang="ru-RU" dirty="0" err="1" smtClean="0">
                <a:solidFill>
                  <a:srgbClr val="C00000"/>
                </a:solidFill>
                <a:latin typeface="Times New Roman" pitchFamily="18" charset="0"/>
                <a:cs typeface="Times New Roman" pitchFamily="18" charset="0"/>
              </a:rPr>
              <a:t>жағынан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сақтандыру нарығының барлық субъектілері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жүргізетін қызметте жағымсыз салдарды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болдырмау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реттеу</a:t>
            </a:r>
            <a:r>
              <a:rPr lang="ru-RU" dirty="0" smtClean="0">
                <a:latin typeface="Times New Roman" pitchFamily="18" charset="0"/>
                <a:cs typeface="Times New Roman" pitchFamily="18" charset="0"/>
              </a:rPr>
              <a:t>.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487888"/>
          </a:xfrm>
        </p:spPr>
        <p:txBody>
          <a:bodyPr>
            <a:normAutofit/>
          </a:bodyPr>
          <a:lstStyle/>
          <a:p>
            <a:pPr algn="just"/>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Сақтандыру субъектілеріне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салық </a:t>
            </a:r>
            <a:r>
              <a:rPr lang="ru-RU" sz="2800" dirty="0" smtClean="0">
                <a:latin typeface="Times New Roman" pitchFamily="18" charset="0"/>
                <a:cs typeface="Times New Roman" pitchFamily="18" charset="0"/>
              </a:rPr>
              <a:t>салу </a:t>
            </a:r>
            <a:r>
              <a:rPr lang="ru-RU" sz="2800" dirty="0" err="1" smtClean="0">
                <a:latin typeface="Times New Roman" pitchFamily="18" charset="0"/>
                <a:cs typeface="Times New Roman" pitchFamily="18" charset="0"/>
              </a:rPr>
              <a:t>ерекшеліктерін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анықтау үшін оларды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екі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топқа бөлген жөн</a:t>
            </a:r>
            <a:r>
              <a:rPr lang="ru-RU" sz="2800" dirty="0" smtClean="0">
                <a:latin typeface="Times New Roman" pitchFamily="18" charset="0"/>
                <a:cs typeface="Times New Roman" pitchFamily="18" charset="0"/>
              </a:rPr>
              <a:t>: </a:t>
            </a:r>
            <a:r>
              <a:rPr lang="ru-RU" sz="2800" b="1" i="1" dirty="0" err="1" smtClean="0">
                <a:solidFill>
                  <a:srgbClr val="C00000"/>
                </a:solidFill>
                <a:latin typeface="Times New Roman" pitchFamily="18" charset="0"/>
                <a:cs typeface="Times New Roman" pitchFamily="18" charset="0"/>
              </a:rPr>
              <a:t>заңды және жеке</a:t>
            </a:r>
            <a:r>
              <a:rPr lang="ru-RU" sz="2800" b="1" i="1" dirty="0" smtClean="0">
                <a:solidFill>
                  <a:srgbClr val="C00000"/>
                </a:solidFill>
                <a:latin typeface="Times New Roman" pitchFamily="18" charset="0"/>
                <a:cs typeface="Times New Roman" pitchFamily="18" charset="0"/>
              </a:rPr>
              <a:t> </a:t>
            </a:r>
            <a:r>
              <a:rPr lang="ru-RU" sz="2800" b="1" i="1" dirty="0" err="1" smtClean="0">
                <a:solidFill>
                  <a:srgbClr val="C00000"/>
                </a:solidFill>
                <a:latin typeface="Times New Roman" pitchFamily="18" charset="0"/>
                <a:cs typeface="Times New Roman" pitchFamily="18" charset="0"/>
              </a:rPr>
              <a:t>тұлғалар</a:t>
            </a:r>
            <a:r>
              <a:rPr lang="ru-RU" sz="2800" b="1" i="1" dirty="0" smtClean="0">
                <a:solidFill>
                  <a:srgbClr val="C00000"/>
                </a:solidFill>
                <a:latin typeface="Times New Roman" pitchFamily="18" charset="0"/>
                <a:cs typeface="Times New Roman" pitchFamily="18" charset="0"/>
              </a:rPr>
              <a:t>.</a:t>
            </a:r>
          </a:p>
          <a:p>
            <a:pPr algn="just"/>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Сақтандыру ұйымдары сақтандыру қатынастарында заңды тұлға ретінде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әрекет етеді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Оларға сақтандыру агенттері</a:t>
            </a:r>
            <a:r>
              <a:rPr lang="ru-RU" sz="2800" dirty="0" smtClean="0">
                <a:latin typeface="Times New Roman" pitchFamily="18" charset="0"/>
                <a:cs typeface="Times New Roman" pitchFamily="18" charset="0"/>
              </a:rPr>
              <a:t> мен </a:t>
            </a:r>
            <a:r>
              <a:rPr lang="ru-RU" sz="2800" dirty="0" err="1" smtClean="0">
                <a:latin typeface="Times New Roman" pitchFamily="18" charset="0"/>
                <a:cs typeface="Times New Roman" pitchFamily="18" charset="0"/>
              </a:rPr>
              <a:t>брокерлер</a:t>
            </a:r>
            <a:r>
              <a:rPr lang="ru-RU" sz="2800" dirty="0" smtClean="0">
                <a:latin typeface="Times New Roman" pitchFamily="18" charset="0"/>
                <a:cs typeface="Times New Roman" pitchFamily="18" charset="0"/>
              </a:rPr>
              <a:t> де </a:t>
            </a:r>
            <a:r>
              <a:rPr lang="ru-RU" sz="2800" dirty="0" err="1" smtClean="0">
                <a:latin typeface="Times New Roman" pitchFamily="18" charset="0"/>
                <a:cs typeface="Times New Roman" pitchFamily="18" charset="0"/>
              </a:rPr>
              <a:t>кіруі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мүмкін</a:t>
            </a:r>
            <a:r>
              <a:rPr lang="ru-RU" sz="2800" dirty="0" smtClean="0">
                <a:latin typeface="Times New Roman" pitchFamily="18" charset="0"/>
                <a:cs typeface="Times New Roman" pitchFamily="18" charset="0"/>
              </a:rPr>
              <a:t>.</a:t>
            </a:r>
          </a:p>
          <a:p>
            <a:pPr algn="just"/>
            <a:r>
              <a:rPr lang="ru-RU" sz="2800" dirty="0" err="1" smtClean="0">
                <a:latin typeface="Times New Roman" pitchFamily="18" charset="0"/>
                <a:cs typeface="Times New Roman" pitchFamily="18" charset="0"/>
              </a:rPr>
              <a:t>Салықтық қатынастарда заңды тұлғалар бір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мезгілде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салықтар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алымдарды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төлеуші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сондай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-ақ салық агенті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ретінде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әрекет етеді</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5055840"/>
          </a:xfrm>
        </p:spPr>
        <p:txBody>
          <a:bodyPr>
            <a:normAutofit fontScale="85000" lnSpcReduction="20000"/>
          </a:bodyPr>
          <a:lstStyle/>
          <a:p>
            <a:r>
              <a:rPr lang="kk-KZ" dirty="0"/>
              <a:t>Сақтандыру ұйымдары сақтандыру, бірлескен сақтандыру және қайта сақтандыру шарттары бойынша кірістер мен шығыстарды бөлек есепке алады. </a:t>
            </a:r>
            <a:endParaRPr lang="kk-KZ" dirty="0" smtClean="0"/>
          </a:p>
          <a:p>
            <a:r>
              <a:rPr lang="kk-KZ" dirty="0" smtClean="0"/>
              <a:t>Сақтандыру </a:t>
            </a:r>
            <a:r>
              <a:rPr lang="kk-KZ" dirty="0"/>
              <a:t>ұйымдарына салық салу ерекшеліктері Салық кодексінің бірінші және екінші бөліктерінің қаржылық -құқықтық нормаларымен реттеледі. </a:t>
            </a:r>
            <a:endParaRPr lang="kk-KZ" dirty="0" smtClean="0"/>
          </a:p>
          <a:p>
            <a:r>
              <a:rPr lang="kk-KZ" dirty="0" smtClean="0"/>
              <a:t>Нормативтік </a:t>
            </a:r>
            <a:r>
              <a:rPr lang="kk-KZ" dirty="0"/>
              <a:t>құқықтық актілер сақтандыру ұйымдарының (сақтандырушылардың) кірістерін қалыптастыру тәртібін де, олардың салық салу мақсатындағы шығыстарын да, сақтандыру шарттары бойынша сақтанушыларға төлемдерге салық салу тәртібін де, сақтанушылардың шығындарын қалыптастыру тәртібін де реттейді. сақтандыруға байланысты</a:t>
            </a:r>
            <a:r>
              <a:rPr lang="kk-KZ" dirty="0" smtClean="0"/>
              <a:t>.</a:t>
            </a:r>
          </a:p>
          <a:p>
            <a:r>
              <a:rPr lang="kk-KZ" dirty="0" smtClean="0"/>
              <a:t> </a:t>
            </a:r>
            <a:r>
              <a:rPr lang="kk-KZ" dirty="0"/>
              <a:t>Салық түрлерін ескере отырып, біз сақтандыру саласындағы салық салуды қаржылық және құқықтық реттеудің әр түрлі аспектілерін қарастырамыз.</a:t>
            </a:r>
            <a:endParaRPr lang="ru-RU" dirty="0"/>
          </a:p>
        </p:txBody>
      </p:sp>
    </p:spTree>
    <p:extLst>
      <p:ext uri="{BB962C8B-B14F-4D97-AF65-F5344CB8AC3E}">
        <p14:creationId xmlns:p14="http://schemas.microsoft.com/office/powerpoint/2010/main" val="1207575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err="1" smtClean="0"/>
              <a:t>Сақтандыру компаниясының жалпы</a:t>
            </a:r>
            <a:r>
              <a:rPr lang="ru-RU" dirty="0" smtClean="0"/>
              <a:t> </a:t>
            </a:r>
            <a:r>
              <a:rPr lang="ru-RU" dirty="0" err="1" smtClean="0"/>
              <a:t>пайдасына</a:t>
            </a:r>
            <a:r>
              <a:rPr lang="ru-RU" dirty="0" smtClean="0"/>
              <a:t> </a:t>
            </a:r>
            <a:r>
              <a:rPr lang="ru-RU" dirty="0" err="1" smtClean="0"/>
              <a:t>табыс</a:t>
            </a:r>
            <a:r>
              <a:rPr lang="ru-RU" dirty="0" smtClean="0"/>
              <a:t> </a:t>
            </a:r>
            <a:r>
              <a:rPr lang="ru-RU" dirty="0" err="1" smtClean="0"/>
              <a:t>салығы салынады</a:t>
            </a:r>
            <a:r>
              <a:rPr lang="ru-RU" dirty="0" smtClean="0"/>
              <a:t>. </a:t>
            </a:r>
            <a:r>
              <a:rPr lang="ru-RU" dirty="0" err="1" smtClean="0"/>
              <a:t>Сақтандыру қызметіне салық </a:t>
            </a:r>
            <a:r>
              <a:rPr lang="ru-RU" dirty="0" smtClean="0"/>
              <a:t>салу - </a:t>
            </a:r>
            <a:r>
              <a:rPr lang="ru-RU" dirty="0" err="1" smtClean="0"/>
              <a:t>сақтандыру қызметін мемлекеттік</a:t>
            </a:r>
            <a:r>
              <a:rPr lang="ru-RU" dirty="0" smtClean="0"/>
              <a:t> </a:t>
            </a:r>
            <a:r>
              <a:rPr lang="ru-RU" dirty="0" err="1" smtClean="0"/>
              <a:t>реттеудің экономикалық әдісі</a:t>
            </a:r>
            <a:r>
              <a:rPr lang="ru-RU" dirty="0" smtClean="0"/>
              <a:t>. ҚР </a:t>
            </a:r>
            <a:r>
              <a:rPr lang="ru-RU" dirty="0" err="1" smtClean="0"/>
              <a:t>ның сақтандыру қызметіне салық </a:t>
            </a:r>
            <a:r>
              <a:rPr lang="ru-RU" dirty="0" smtClean="0"/>
              <a:t>салу </a:t>
            </a:r>
            <a:r>
              <a:rPr lang="ru-RU" dirty="0" err="1" smtClean="0"/>
              <a:t>сақтандыру және қайта сақтандыру операциялары</a:t>
            </a:r>
            <a:r>
              <a:rPr lang="ru-RU" dirty="0" smtClean="0"/>
              <a:t> </a:t>
            </a:r>
            <a:r>
              <a:rPr lang="ru-RU" dirty="0" err="1" smtClean="0"/>
              <a:t>бойынша</a:t>
            </a:r>
            <a:r>
              <a:rPr lang="ru-RU" dirty="0" smtClean="0"/>
              <a:t> </a:t>
            </a:r>
            <a:r>
              <a:rPr lang="ru-RU" dirty="0" err="1" smtClean="0"/>
              <a:t>қосылған құн салығын төлеуден босатуды</a:t>
            </a:r>
            <a:r>
              <a:rPr lang="ru-RU" dirty="0" smtClean="0"/>
              <a:t> </a:t>
            </a:r>
            <a:r>
              <a:rPr lang="ru-RU" dirty="0" err="1" smtClean="0"/>
              <a:t>қарастырады</a:t>
            </a:r>
            <a:r>
              <a:rPr lang="ru-RU" dirty="0" smtClean="0"/>
              <a:t>.</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193</TotalTime>
  <Words>1044</Words>
  <Application>Microsoft Office PowerPoint</Application>
  <PresentationFormat>Экран (4:3)</PresentationFormat>
  <Paragraphs>46</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Поток</vt:lpstr>
      <vt:lpstr>Тақырып 4.  Қаржылық институттардың салықтық арақатынасы: сақтандыру ұйымдары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Сақтандыру қызметінің мынадай кіріс түрлері, сақтандыру (қайта сақтандыру) ұйымының салық салу объектісі болып табылмайды: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Жеке жəне заңды тұлғалардың табыстарына салық салу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Тақырып 4.  Қаржылық институттардың салықтық арақатынасы: сақтандыру ұйымдары</dc:title>
  <dc:creator>Пользователь</dc:creator>
  <cp:lastModifiedBy>admin</cp:lastModifiedBy>
  <cp:revision>24</cp:revision>
  <dcterms:created xsi:type="dcterms:W3CDTF">2021-09-23T03:08:47Z</dcterms:created>
  <dcterms:modified xsi:type="dcterms:W3CDTF">2021-09-29T17:31:46Z</dcterms:modified>
</cp:coreProperties>
</file>